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6" r:id="rId6"/>
    <p:sldId id="261" r:id="rId7"/>
    <p:sldId id="260" r:id="rId8"/>
    <p:sldId id="267" r:id="rId9"/>
    <p:sldId id="268" r:id="rId10"/>
    <p:sldId id="263"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65" r:id="rId35"/>
  </p:sldIdLst>
  <p:sldSz cx="18288000" cy="10287000"/>
  <p:notesSz cx="6858000" cy="9144000"/>
  <p:embeddedFontLst>
    <p:embeddedFont>
      <p:font typeface="等线" panose="02010600030101010101" pitchFamily="2" charset="-122"/>
      <p:regular r:id="rId37"/>
      <p:bold r:id="rId38"/>
    </p:embeddedFont>
    <p:embeddedFont>
      <p:font typeface="等线 Light" panose="02010600030101010101" pitchFamily="2" charset="-122"/>
      <p:regular r:id="rId39"/>
    </p:embeddedFont>
    <p:embeddedFont>
      <p:font typeface="华文琥珀" panose="02010800040101010101" pitchFamily="2" charset="-122"/>
      <p:regular r:id="rId40"/>
    </p:embeddedFont>
    <p:embeddedFont>
      <p:font typeface="微软雅黑" panose="020B0503020204020204" pitchFamily="34" charset="-122"/>
      <p:regular r:id="rId41"/>
      <p:bold r:id="rId42"/>
    </p:embeddedFont>
    <p:embeddedFont>
      <p:font typeface="字由点字典黑 35J" panose="02010600030101010101" charset="-122"/>
      <p:regular r:id="rId43"/>
    </p:embeddedFont>
    <p:embeddedFont>
      <p:font typeface="Anton" panose="02010600030101010101" charset="0"/>
      <p:regular r:id="rId44"/>
    </p:embeddedFont>
    <p:embeddedFont>
      <p:font typeface="Calibri" panose="020F0502020204030204" pitchFamily="34" charset="0"/>
      <p:regular r:id="rId45"/>
      <p:bold r:id="rId46"/>
      <p:italic r:id="rId47"/>
      <p:boldItalic r:id="rId48"/>
    </p:embeddedFont>
    <p:embeddedFont>
      <p:font typeface="Cambria Math" panose="02040503050406030204" pitchFamily="18" charset="0"/>
      <p:regular r:id="rId49"/>
    </p:embeddedFont>
    <p:embeddedFont>
      <p:font typeface="Open Sans Light" panose="020B0306030504020204" pitchFamily="34" charset="0"/>
      <p:regular r:id="rId50"/>
      <p:italic r:id="rId51"/>
    </p:embeddedFont>
    <p:embeddedFont>
      <p:font typeface="Open Sans Light Bold" panose="02010600030101010101"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58" y="2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53DC8-C917-47FE-857A-34C711BF5109}" type="datetimeFigureOut">
              <a:rPr lang="zh-CN" altLang="en-US" smtClean="0"/>
              <a:t>2021/6/26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C74FD-68D5-4F46-82BA-2F697BBEFCDE}" type="slidenum">
              <a:rPr lang="zh-CN" altLang="en-US" smtClean="0"/>
              <a:t>‹#›</a:t>
            </a:fld>
            <a:endParaRPr lang="zh-CN" altLang="en-US"/>
          </a:p>
        </p:txBody>
      </p:sp>
    </p:spTree>
    <p:extLst>
      <p:ext uri="{BB962C8B-B14F-4D97-AF65-F5344CB8AC3E}">
        <p14:creationId xmlns:p14="http://schemas.microsoft.com/office/powerpoint/2010/main" val="3096941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4</a:t>
            </a:fld>
            <a:endParaRPr lang="zh-CN" altLang="en-US"/>
          </a:p>
        </p:txBody>
      </p:sp>
    </p:spTree>
    <p:extLst>
      <p:ext uri="{BB962C8B-B14F-4D97-AF65-F5344CB8AC3E}">
        <p14:creationId xmlns:p14="http://schemas.microsoft.com/office/powerpoint/2010/main" val="2012961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20</a:t>
            </a:fld>
            <a:endParaRPr lang="zh-CN" altLang="en-US"/>
          </a:p>
        </p:txBody>
      </p:sp>
    </p:spTree>
    <p:extLst>
      <p:ext uri="{BB962C8B-B14F-4D97-AF65-F5344CB8AC3E}">
        <p14:creationId xmlns:p14="http://schemas.microsoft.com/office/powerpoint/2010/main" val="1345251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22</a:t>
            </a:fld>
            <a:endParaRPr lang="zh-CN" altLang="en-US"/>
          </a:p>
        </p:txBody>
      </p:sp>
    </p:spTree>
    <p:extLst>
      <p:ext uri="{BB962C8B-B14F-4D97-AF65-F5344CB8AC3E}">
        <p14:creationId xmlns:p14="http://schemas.microsoft.com/office/powerpoint/2010/main" val="3607057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23</a:t>
            </a:fld>
            <a:endParaRPr lang="zh-CN" altLang="en-US"/>
          </a:p>
        </p:txBody>
      </p:sp>
    </p:spTree>
    <p:extLst>
      <p:ext uri="{BB962C8B-B14F-4D97-AF65-F5344CB8AC3E}">
        <p14:creationId xmlns:p14="http://schemas.microsoft.com/office/powerpoint/2010/main" val="375442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24</a:t>
            </a:fld>
            <a:endParaRPr lang="zh-CN" altLang="en-US"/>
          </a:p>
        </p:txBody>
      </p:sp>
    </p:spTree>
    <p:extLst>
      <p:ext uri="{BB962C8B-B14F-4D97-AF65-F5344CB8AC3E}">
        <p14:creationId xmlns:p14="http://schemas.microsoft.com/office/powerpoint/2010/main" val="115493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25</a:t>
            </a:fld>
            <a:endParaRPr lang="zh-CN" altLang="en-US"/>
          </a:p>
        </p:txBody>
      </p:sp>
    </p:spTree>
    <p:extLst>
      <p:ext uri="{BB962C8B-B14F-4D97-AF65-F5344CB8AC3E}">
        <p14:creationId xmlns:p14="http://schemas.microsoft.com/office/powerpoint/2010/main" val="1452838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27</a:t>
            </a:fld>
            <a:endParaRPr lang="zh-CN" altLang="en-US"/>
          </a:p>
        </p:txBody>
      </p:sp>
    </p:spTree>
    <p:extLst>
      <p:ext uri="{BB962C8B-B14F-4D97-AF65-F5344CB8AC3E}">
        <p14:creationId xmlns:p14="http://schemas.microsoft.com/office/powerpoint/2010/main" val="3042104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28</a:t>
            </a:fld>
            <a:endParaRPr lang="zh-CN" altLang="en-US"/>
          </a:p>
        </p:txBody>
      </p:sp>
    </p:spTree>
    <p:extLst>
      <p:ext uri="{BB962C8B-B14F-4D97-AF65-F5344CB8AC3E}">
        <p14:creationId xmlns:p14="http://schemas.microsoft.com/office/powerpoint/2010/main" val="2875063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29</a:t>
            </a:fld>
            <a:endParaRPr lang="zh-CN" altLang="en-US"/>
          </a:p>
        </p:txBody>
      </p:sp>
    </p:spTree>
    <p:extLst>
      <p:ext uri="{BB962C8B-B14F-4D97-AF65-F5344CB8AC3E}">
        <p14:creationId xmlns:p14="http://schemas.microsoft.com/office/powerpoint/2010/main" val="3385511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30</a:t>
            </a:fld>
            <a:endParaRPr lang="zh-CN" altLang="en-US"/>
          </a:p>
        </p:txBody>
      </p:sp>
    </p:spTree>
    <p:extLst>
      <p:ext uri="{BB962C8B-B14F-4D97-AF65-F5344CB8AC3E}">
        <p14:creationId xmlns:p14="http://schemas.microsoft.com/office/powerpoint/2010/main" val="397980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31</a:t>
            </a:fld>
            <a:endParaRPr lang="zh-CN" altLang="en-US"/>
          </a:p>
        </p:txBody>
      </p:sp>
    </p:spTree>
    <p:extLst>
      <p:ext uri="{BB962C8B-B14F-4D97-AF65-F5344CB8AC3E}">
        <p14:creationId xmlns:p14="http://schemas.microsoft.com/office/powerpoint/2010/main" val="57024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8</a:t>
            </a:fld>
            <a:endParaRPr lang="zh-CN" altLang="en-US"/>
          </a:p>
        </p:txBody>
      </p:sp>
    </p:spTree>
    <p:extLst>
      <p:ext uri="{BB962C8B-B14F-4D97-AF65-F5344CB8AC3E}">
        <p14:creationId xmlns:p14="http://schemas.microsoft.com/office/powerpoint/2010/main" val="1259105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33</a:t>
            </a:fld>
            <a:endParaRPr lang="zh-CN" altLang="en-US"/>
          </a:p>
        </p:txBody>
      </p:sp>
    </p:spTree>
    <p:extLst>
      <p:ext uri="{BB962C8B-B14F-4D97-AF65-F5344CB8AC3E}">
        <p14:creationId xmlns:p14="http://schemas.microsoft.com/office/powerpoint/2010/main" val="2235341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9</a:t>
            </a:fld>
            <a:endParaRPr lang="zh-CN" altLang="en-US"/>
          </a:p>
        </p:txBody>
      </p:sp>
    </p:spTree>
    <p:extLst>
      <p:ext uri="{BB962C8B-B14F-4D97-AF65-F5344CB8AC3E}">
        <p14:creationId xmlns:p14="http://schemas.microsoft.com/office/powerpoint/2010/main" val="166908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11</a:t>
            </a:fld>
            <a:endParaRPr lang="zh-CN" altLang="en-US"/>
          </a:p>
        </p:txBody>
      </p:sp>
    </p:spTree>
    <p:extLst>
      <p:ext uri="{BB962C8B-B14F-4D97-AF65-F5344CB8AC3E}">
        <p14:creationId xmlns:p14="http://schemas.microsoft.com/office/powerpoint/2010/main" val="4267177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12</a:t>
            </a:fld>
            <a:endParaRPr lang="zh-CN" altLang="en-US"/>
          </a:p>
        </p:txBody>
      </p:sp>
    </p:spTree>
    <p:extLst>
      <p:ext uri="{BB962C8B-B14F-4D97-AF65-F5344CB8AC3E}">
        <p14:creationId xmlns:p14="http://schemas.microsoft.com/office/powerpoint/2010/main" val="389122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14</a:t>
            </a:fld>
            <a:endParaRPr lang="zh-CN" altLang="en-US"/>
          </a:p>
        </p:txBody>
      </p:sp>
    </p:spTree>
    <p:extLst>
      <p:ext uri="{BB962C8B-B14F-4D97-AF65-F5344CB8AC3E}">
        <p14:creationId xmlns:p14="http://schemas.microsoft.com/office/powerpoint/2010/main" val="2410594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15</a:t>
            </a:fld>
            <a:endParaRPr lang="zh-CN" altLang="en-US"/>
          </a:p>
        </p:txBody>
      </p:sp>
    </p:spTree>
    <p:extLst>
      <p:ext uri="{BB962C8B-B14F-4D97-AF65-F5344CB8AC3E}">
        <p14:creationId xmlns:p14="http://schemas.microsoft.com/office/powerpoint/2010/main" val="4106324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16</a:t>
            </a:fld>
            <a:endParaRPr lang="zh-CN" altLang="en-US"/>
          </a:p>
        </p:txBody>
      </p:sp>
    </p:spTree>
    <p:extLst>
      <p:ext uri="{BB962C8B-B14F-4D97-AF65-F5344CB8AC3E}">
        <p14:creationId xmlns:p14="http://schemas.microsoft.com/office/powerpoint/2010/main" val="3217914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0C74FD-68D5-4F46-82BA-2F697BBEFCDE}" type="slidenum">
              <a:rPr lang="zh-CN" altLang="en-US" smtClean="0"/>
              <a:t>19</a:t>
            </a:fld>
            <a:endParaRPr lang="zh-CN" altLang="en-US"/>
          </a:p>
        </p:txBody>
      </p:sp>
    </p:spTree>
    <p:extLst>
      <p:ext uri="{BB962C8B-B14F-4D97-AF65-F5344CB8AC3E}">
        <p14:creationId xmlns:p14="http://schemas.microsoft.com/office/powerpoint/2010/main" val="207659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33.png"/><Relationship Id="rId4" Type="http://schemas.openxmlformats.org/officeDocument/2006/relationships/image" Target="../media/image9.sv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44.png"/><Relationship Id="rId4" Type="http://schemas.openxmlformats.org/officeDocument/2006/relationships/image" Target="../media/image9.sv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8.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50.png"/><Relationship Id="rId4" Type="http://schemas.openxmlformats.org/officeDocument/2006/relationships/image" Target="../media/image9.svg"/><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8.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58.png"/><Relationship Id="rId7" Type="http://schemas.openxmlformats.org/officeDocument/2006/relationships/image" Target="../media/image4.pn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sv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l="1228" t="3424" r="1722" b="3854"/>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171702" y="1616732"/>
            <a:ext cx="14058898" cy="6331593"/>
            <a:chOff x="-1622938" y="209549"/>
            <a:chExt cx="18745197" cy="8442125"/>
          </a:xfrm>
        </p:grpSpPr>
        <p:sp>
          <p:nvSpPr>
            <p:cNvPr id="3" name="TextBox 3"/>
            <p:cNvSpPr txBox="1"/>
            <p:nvPr/>
          </p:nvSpPr>
          <p:spPr>
            <a:xfrm>
              <a:off x="7267059" y="7613270"/>
              <a:ext cx="7012325" cy="1038404"/>
            </a:xfrm>
            <a:prstGeom prst="rect">
              <a:avLst/>
            </a:prstGeom>
          </p:spPr>
          <p:txBody>
            <a:bodyPr wrap="square" lIns="0" tIns="0" rIns="0" bIns="0" rtlCol="0" anchor="t">
              <a:spAutoFit/>
            </a:bodyPr>
            <a:lstStyle/>
            <a:p>
              <a:pPr algn="l">
                <a:lnSpc>
                  <a:spcPts val="7220"/>
                </a:lnSpc>
              </a:pPr>
              <a:r>
                <a:rPr lang="zh-CN" altLang="en-US" sz="2800" spc="56" dirty="0">
                  <a:solidFill>
                    <a:srgbClr val="FFFFFF"/>
                  </a:solidFill>
                  <a:latin typeface="Open Sans Light"/>
                </a:rPr>
                <a:t>小组成员：郑撼  余丛杉  张含蕾</a:t>
              </a:r>
              <a:endParaRPr lang="en-US" sz="2800" spc="56" dirty="0">
                <a:solidFill>
                  <a:srgbClr val="FFFFFF"/>
                </a:solidFill>
                <a:latin typeface="Open Sans Light"/>
              </a:endParaRPr>
            </a:p>
          </p:txBody>
        </p:sp>
        <p:sp>
          <p:nvSpPr>
            <p:cNvPr id="4" name="TextBox 4"/>
            <p:cNvSpPr txBox="1"/>
            <p:nvPr/>
          </p:nvSpPr>
          <p:spPr>
            <a:xfrm>
              <a:off x="-1622938" y="5385267"/>
              <a:ext cx="18745197" cy="2247539"/>
            </a:xfrm>
            <a:prstGeom prst="rect">
              <a:avLst/>
            </a:prstGeom>
          </p:spPr>
          <p:txBody>
            <a:bodyPr wrap="square" lIns="0" tIns="0" rIns="0" bIns="0" rtlCol="0" anchor="t">
              <a:spAutoFit/>
            </a:bodyPr>
            <a:lstStyle/>
            <a:p>
              <a:pPr algn="l">
                <a:lnSpc>
                  <a:spcPts val="13754"/>
                </a:lnSpc>
              </a:pPr>
              <a:r>
                <a:rPr lang="zh-CN" altLang="en-US" sz="10200" spc="319" dirty="0">
                  <a:solidFill>
                    <a:srgbClr val="FFFFFF"/>
                  </a:solidFill>
                  <a:ea typeface="字由点字典黑 35J Bold"/>
                </a:rPr>
                <a:t>在机器人定位中的应用</a:t>
              </a:r>
              <a:endParaRPr lang="en-US" sz="10200" spc="319" dirty="0">
                <a:solidFill>
                  <a:srgbClr val="FFFFFF"/>
                </a:solidFill>
                <a:ea typeface="字由点字典黑 35J Bold"/>
              </a:endParaRPr>
            </a:p>
          </p:txBody>
        </p:sp>
        <p:sp>
          <p:nvSpPr>
            <p:cNvPr id="5" name="TextBox 5"/>
            <p:cNvSpPr txBox="1"/>
            <p:nvPr/>
          </p:nvSpPr>
          <p:spPr>
            <a:xfrm>
              <a:off x="-962541" y="209549"/>
              <a:ext cx="17983200" cy="4626566"/>
            </a:xfrm>
            <a:prstGeom prst="rect">
              <a:avLst/>
            </a:prstGeom>
          </p:spPr>
          <p:txBody>
            <a:bodyPr wrap="square" lIns="0" tIns="0" rIns="0" bIns="0" rtlCol="0" anchor="t">
              <a:spAutoFit/>
            </a:bodyPr>
            <a:lstStyle/>
            <a:p>
              <a:pPr algn="ctr">
                <a:lnSpc>
                  <a:spcPts val="31623"/>
                </a:lnSpc>
              </a:pPr>
              <a:r>
                <a:rPr lang="zh-CN" altLang="en-US" sz="13800" spc="6183" dirty="0">
                  <a:solidFill>
                    <a:srgbClr val="FFF06A"/>
                  </a:solidFill>
                  <a:latin typeface="Anton"/>
                </a:rPr>
                <a:t>最优滤波器</a:t>
              </a:r>
              <a:endParaRPr lang="en-US" sz="13800" spc="6183" dirty="0">
                <a:solidFill>
                  <a:srgbClr val="FFF06A"/>
                </a:solidFill>
                <a:latin typeface="Anton"/>
              </a:endParaRP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3960" b="34002"/>
            <a:stretch>
              <a:fillRect/>
            </a:stretch>
          </p:blipFill>
          <p:spPr>
            <a:xfrm>
              <a:off x="1353861" y="7778132"/>
              <a:ext cx="12639197" cy="241353"/>
            </a:xfrm>
            <a:prstGeom prst="rect">
              <a:avLst/>
            </a:prstGeom>
          </p:spPr>
        </p:pic>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36356" y="-1071543"/>
            <a:ext cx="3676650" cy="3676650"/>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21259" r="35964" b="357"/>
          <a:stretch>
            <a:fillRect/>
          </a:stretch>
        </p:blipFill>
        <p:spPr>
          <a:xfrm rot="-10800000">
            <a:off x="-609600" y="7280381"/>
            <a:ext cx="2781300" cy="3429000"/>
          </a:xfrm>
          <a:prstGeom prst="rect">
            <a:avLst/>
          </a:prstGeom>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968495"/>
            <a:ext cx="7791450" cy="3552319"/>
          </a:xfrm>
          <a:prstGeom prst="rect">
            <a:avLst/>
          </a:prstGeom>
        </p:spPr>
        <p:txBody>
          <a:bodyPr lIns="0" tIns="0" rIns="0" bIns="0" rtlCol="0" anchor="t">
            <a:spAutoFit/>
          </a:bodyPr>
          <a:lstStyle/>
          <a:p>
            <a:pPr algn="l">
              <a:lnSpc>
                <a:spcPts val="3129"/>
              </a:lnSpc>
            </a:pPr>
            <a:r>
              <a:rPr lang="zh-CN" altLang="en-US" sz="2100" dirty="0">
                <a:solidFill>
                  <a:srgbClr val="707070"/>
                </a:solidFill>
                <a:ea typeface="字由点字典黑 65J"/>
              </a:rPr>
              <a:t>若系统是非线性的系统则卡尔曼滤波就无法应用于处理随机信号，而对于控制机器人小车的位姿变换的控制方程来说，其转移矩阵就是非线性的。因此，扩展卡尔曼滤波器的引入就显得十分必要。</a:t>
            </a:r>
            <a:endParaRPr lang="en-US" altLang="zh-CN" sz="2100" dirty="0">
              <a:solidFill>
                <a:srgbClr val="707070"/>
              </a:solidFill>
              <a:ea typeface="字由点字典黑 65J"/>
            </a:endParaRPr>
          </a:p>
          <a:p>
            <a:pPr algn="l">
              <a:lnSpc>
                <a:spcPts val="3129"/>
              </a:lnSpc>
            </a:pPr>
            <a:endParaRPr lang="en-US" sz="2100" dirty="0">
              <a:solidFill>
                <a:srgbClr val="707070"/>
              </a:solidFill>
              <a:ea typeface="字由点字典黑 65J"/>
            </a:endParaRPr>
          </a:p>
          <a:p>
            <a:pPr algn="l">
              <a:lnSpc>
                <a:spcPts val="3129"/>
              </a:lnSpc>
            </a:pPr>
            <a:r>
              <a:rPr lang="zh-CN" altLang="en-US" sz="2100" dirty="0">
                <a:solidFill>
                  <a:srgbClr val="707070"/>
                </a:solidFill>
                <a:ea typeface="字由点字典黑 65J"/>
              </a:rPr>
              <a:t>而</a:t>
            </a:r>
            <a:r>
              <a:rPr lang="en-US" altLang="zh-CN" sz="2100" dirty="0">
                <a:solidFill>
                  <a:srgbClr val="707070"/>
                </a:solidFill>
                <a:ea typeface="字由点字典黑 65J"/>
              </a:rPr>
              <a:t>EKF</a:t>
            </a:r>
            <a:r>
              <a:rPr lang="zh-CN" altLang="en-US" sz="2100" dirty="0">
                <a:solidFill>
                  <a:srgbClr val="707070"/>
                </a:solidFill>
                <a:ea typeface="字由点字典黑 65J"/>
              </a:rPr>
              <a:t>的基本思想是将非线性系统线性化，通过对非线性函数的</a:t>
            </a:r>
            <a:r>
              <a:rPr lang="en-US" altLang="zh-CN" sz="2100" dirty="0">
                <a:solidFill>
                  <a:srgbClr val="707070"/>
                </a:solidFill>
                <a:ea typeface="字由点字典黑 65J"/>
              </a:rPr>
              <a:t>Taylor</a:t>
            </a:r>
            <a:r>
              <a:rPr lang="zh-CN" altLang="en-US" sz="2100" dirty="0">
                <a:solidFill>
                  <a:srgbClr val="707070"/>
                </a:solidFill>
                <a:ea typeface="字由点字典黑 65J"/>
              </a:rPr>
              <a:t>展开式进行一阶线性化截断，忽略其余高阶项，从而将非线性问题转化为线性，然后进行卡尔曼滤波。</a:t>
            </a:r>
            <a:endParaRPr lang="en-US" altLang="zh-CN" sz="2100" dirty="0">
              <a:solidFill>
                <a:srgbClr val="707070"/>
              </a:solidFill>
              <a:ea typeface="字由点字典黑 65J"/>
            </a:endParaRPr>
          </a:p>
          <a:p>
            <a:pPr algn="l">
              <a:lnSpc>
                <a:spcPts val="3129"/>
              </a:lnSpc>
            </a:pPr>
            <a:endParaRPr lang="en-US" altLang="zh-CN" sz="2100" dirty="0">
              <a:solidFill>
                <a:srgbClr val="707070"/>
              </a:solidFill>
              <a:ea typeface="字由点字典黑 65J"/>
            </a:endParaRPr>
          </a:p>
          <a:p>
            <a:pPr algn="l">
              <a:lnSpc>
                <a:spcPts val="3129"/>
              </a:lnSpc>
            </a:pPr>
            <a:r>
              <a:rPr lang="zh-CN" altLang="en-US" sz="2100" dirty="0">
                <a:solidFill>
                  <a:srgbClr val="707070"/>
                </a:solidFill>
                <a:ea typeface="字由点字典黑 65J"/>
              </a:rPr>
              <a:t>因此</a:t>
            </a:r>
            <a:r>
              <a:rPr lang="en-US" altLang="zh-CN" sz="2100" dirty="0">
                <a:solidFill>
                  <a:srgbClr val="707070"/>
                </a:solidFill>
                <a:ea typeface="字由点字典黑 65J"/>
              </a:rPr>
              <a:t>EKF</a:t>
            </a:r>
            <a:r>
              <a:rPr lang="zh-CN" altLang="en-US" sz="2100" dirty="0">
                <a:solidFill>
                  <a:srgbClr val="707070"/>
                </a:solidFill>
                <a:ea typeface="字由点字典黑 65J"/>
              </a:rPr>
              <a:t>是一种次优滤波。</a:t>
            </a:r>
            <a:endParaRPr lang="en-US" sz="2100" dirty="0">
              <a:solidFill>
                <a:srgbClr val="707070"/>
              </a:solidFill>
              <a:ea typeface="字由点字典黑 65J"/>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7531" t="55822" r="27531" b="38300"/>
          <a:stretch>
            <a:fillRect/>
          </a:stretch>
        </p:blipFill>
        <p:spPr>
          <a:xfrm>
            <a:off x="1047750" y="5731542"/>
            <a:ext cx="3235460" cy="67122"/>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96172" y="1488643"/>
            <a:ext cx="1728404" cy="1728404"/>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46" b="47348"/>
          <a:stretch>
            <a:fillRect/>
          </a:stretch>
        </p:blipFill>
        <p:spPr>
          <a:xfrm rot="-3014790">
            <a:off x="7593422" y="2149582"/>
            <a:ext cx="1007396" cy="46194"/>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46" b="47348"/>
          <a:stretch>
            <a:fillRect/>
          </a:stretch>
        </p:blipFill>
        <p:spPr>
          <a:xfrm rot="-3014790">
            <a:off x="7791838" y="1728281"/>
            <a:ext cx="1000528" cy="45879"/>
          </a:xfrm>
          <a:prstGeom prst="rect">
            <a:avLst/>
          </a:prstGeom>
        </p:spPr>
      </p:pic>
      <p:sp>
        <p:nvSpPr>
          <p:cNvPr id="8" name="TextBox 8"/>
          <p:cNvSpPr txBox="1"/>
          <p:nvPr/>
        </p:nvSpPr>
        <p:spPr>
          <a:xfrm>
            <a:off x="1028700" y="1047750"/>
            <a:ext cx="7109741" cy="2737801"/>
          </a:xfrm>
          <a:prstGeom prst="rect">
            <a:avLst/>
          </a:prstGeom>
        </p:spPr>
        <p:txBody>
          <a:bodyPr lIns="0" tIns="0" rIns="0" bIns="0" rtlCol="0" anchor="t">
            <a:spAutoFit/>
          </a:bodyPr>
          <a:lstStyle/>
          <a:p>
            <a:pPr algn="l">
              <a:lnSpc>
                <a:spcPts val="11327"/>
              </a:lnSpc>
            </a:pPr>
            <a:r>
              <a:rPr lang="zh-CN" altLang="en-US" sz="6000" spc="451" dirty="0">
                <a:solidFill>
                  <a:srgbClr val="000000"/>
                </a:solidFill>
                <a:latin typeface="Anton Bold"/>
              </a:rPr>
              <a:t>扩展卡尔曼滤波</a:t>
            </a:r>
            <a:r>
              <a:rPr lang="en-US" altLang="zh-CN" sz="6000" spc="451" dirty="0">
                <a:solidFill>
                  <a:srgbClr val="000000"/>
                </a:solidFill>
                <a:latin typeface="Anton Bold"/>
              </a:rPr>
              <a:t>(EKF)</a:t>
            </a:r>
            <a:endParaRPr lang="en-US" sz="6000" spc="451" dirty="0">
              <a:solidFill>
                <a:srgbClr val="000000"/>
              </a:solidFill>
              <a:latin typeface="Anton Bold"/>
            </a:endParaRPr>
          </a:p>
        </p:txBody>
      </p:sp>
      <p:pic>
        <p:nvPicPr>
          <p:cNvPr id="9" name="Picture 9"/>
          <p:cNvPicPr>
            <a:picLocks noChangeAspect="1"/>
          </p:cNvPicPr>
          <p:nvPr/>
        </p:nvPicPr>
        <p:blipFill>
          <a:blip r:embed="rId6"/>
          <a:srcRect t="7008" r="93" b="3023"/>
          <a:stretch>
            <a:fillRect/>
          </a:stretch>
        </p:blipFill>
        <p:spPr>
          <a:xfrm>
            <a:off x="10601216" y="-203170"/>
            <a:ext cx="7895330" cy="10671523"/>
          </a:xfrm>
          <a:prstGeom prst="rect">
            <a:avLst/>
          </a:prstGeom>
        </p:spPr>
      </p:pic>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扩展卡尔曼滤波的递推表达</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01</a:t>
            </a: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857F32DC-4BBC-4475-9527-CD363371A7BC}"/>
                  </a:ext>
                </a:extLst>
              </p:cNvPr>
              <p:cNvSpPr txBox="1"/>
              <p:nvPr/>
            </p:nvSpPr>
            <p:spPr>
              <a:xfrm>
                <a:off x="2956745" y="3304920"/>
                <a:ext cx="9144000" cy="4229941"/>
              </a:xfrm>
              <a:prstGeom prst="rect">
                <a:avLst/>
              </a:prstGeom>
              <a:noFill/>
            </p:spPr>
            <p:txBody>
              <a:bodyPr wrap="square">
                <a:spAutoFit/>
              </a:bodyPr>
              <a:lstStyle/>
              <a:p>
                <a:pPr indent="266700">
                  <a:lnSpc>
                    <a:spcPct val="150000"/>
                  </a:lnSpc>
                </a:pP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在卡尔曼算法中我们注意到协方差</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e>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e>
                    </m:d>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𝐹</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e>
                    </m:d>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𝐹</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sub>
                    </m:sSub>
                  </m:oMath>
                </a14:m>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是通过线性的</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F</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计算的，但是在</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EKF</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中不行，非线性的</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F</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会导致</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e>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e>
                    </m:d>
                  </m:oMath>
                </a14:m>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不是单峰的高斯分布，因此我们需要用近似的函数</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F</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进行</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e>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e>
                    </m:d>
                  </m:oMath>
                </a14:m>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的计算，此时有</a:t>
                </a:r>
                <a:endParaRPr lang="en-US"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𝜇</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𝜇</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den>
                      </m:f>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𝜇</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此处</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f</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满足</a:t>
                </a:r>
                <a14:m>
                  <m:oMath xmlns:m="http://schemas.openxmlformats.org/officeDocument/2006/math">
                    <m:acc>
                      <m:accPr>
                        <m: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zh-CN" altLang="en-US" sz="20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i="1">
                            <a:effectLst/>
                            <a:latin typeface="Cambria Math" panose="02040503050406030204" pitchFamily="18" charset="0"/>
                            <a:ea typeface="微软雅黑" panose="020B0503020204020204" pitchFamily="34" charset="-122"/>
                            <a:cs typeface="微软雅黑" panose="020B0503020204020204" pitchFamily="34" charset="-122"/>
                          </a:rPr>
                          <m:t>1</m:t>
                        </m:r>
                      </m:e>
                    </m:d>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e>
                    </m:d>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𝜇</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表示此处的信号值</a:t>
                </a:r>
              </a:p>
              <a:p>
                <a:pPr>
                  <a:lnSpc>
                    <a:spcPct val="150000"/>
                  </a:lnSpc>
                </a:pPr>
                <a:r>
                  <a:rPr lang="en-US" altLang="zh-CN" sz="2000" dirty="0">
                    <a:ea typeface="等线" panose="02010600030101010101" pitchFamily="2" charset="-122"/>
                    <a:cs typeface="Times New Roman" panose="02020603050405020304" pitchFamily="18" charset="0"/>
                  </a:rPr>
                  <a:t>     </a:t>
                </a:r>
                <a:r>
                  <a:rPr lang="zh-CN" altLang="zh-CN" sz="2000" dirty="0">
                    <a:effectLst/>
                    <a:ea typeface="等线" panose="02010600030101010101" pitchFamily="2" charset="-122"/>
                    <a:cs typeface="Times New Roman" panose="02020603050405020304" pitchFamily="18" charset="0"/>
                  </a:rPr>
                  <a:t>此时</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𝐶</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e>
                    </m:d>
                  </m:oMath>
                </a14:m>
                <a:r>
                  <a:rPr lang="zh-CN" altLang="zh-CN" sz="2000" dirty="0">
                    <a:effectLst/>
                    <a:ea typeface="等线" panose="02010600030101010101" pitchFamily="2" charset="-122"/>
                    <a:cs typeface="Times New Roman" panose="02020603050405020304" pitchFamily="18" charset="0"/>
                  </a:rPr>
                  <a:t>满足</a:t>
                </a:r>
                <a14:m>
                  <m:oMath xmlns:m="http://schemas.openxmlformats.org/officeDocument/2006/math">
                    <m: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effectLst/>
                        <a:latin typeface="Cambria Math" panose="02040503050406030204" pitchFamily="18" charset="0"/>
                        <a:ea typeface="Cambria Math" panose="02040503050406030204" pitchFamily="18" charset="0"/>
                        <a:cs typeface="Times New Roman" panose="02020603050405020304" pitchFamily="18" charset="0"/>
                      </a:rPr>
                      <m:t>𝐶</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000" i="1">
                            <a:effectLst/>
                            <a:latin typeface="Cambria Math" panose="02040503050406030204" pitchFamily="18" charset="0"/>
                            <a:ea typeface="Cambria Math" panose="02040503050406030204" pitchFamily="18" charset="0"/>
                          </a:rPr>
                        </m:ctrlPr>
                      </m:fPr>
                      <m:num>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𝜇</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den>
                    </m:f>
                  </m:oMath>
                </a14:m>
                <a:r>
                  <a:rPr lang="zh-CN" altLang="zh-CN" sz="2000" dirty="0">
                    <a:effectLst/>
                    <a:ea typeface="等线" panose="02010600030101010101" pitchFamily="2" charset="-122"/>
                    <a:cs typeface="Times New Roman" panose="02020603050405020304" pitchFamily="18" charset="0"/>
                  </a:rPr>
                  <a:t>，</a:t>
                </a:r>
                <a:endParaRPr lang="zh-CN" altLang="en-US" sz="2000" dirty="0"/>
              </a:p>
            </p:txBody>
          </p:sp>
        </mc:Choice>
        <mc:Fallback>
          <p:sp>
            <p:nvSpPr>
              <p:cNvPr id="13" name="文本框 12">
                <a:extLst>
                  <a:ext uri="{FF2B5EF4-FFF2-40B4-BE49-F238E27FC236}">
                    <a16:creationId xmlns:a16="http://schemas.microsoft.com/office/drawing/2014/main" id="{857F32DC-4BBC-4475-9527-CD363371A7BC}"/>
                  </a:ext>
                </a:extLst>
              </p:cNvPr>
              <p:cNvSpPr txBox="1">
                <a:spLocks noRot="1" noChangeAspect="1" noMove="1" noResize="1" noEditPoints="1" noAdjustHandles="1" noChangeArrowheads="1" noChangeShapeType="1" noTextEdit="1"/>
              </p:cNvSpPr>
              <p:nvPr/>
            </p:nvSpPr>
            <p:spPr>
              <a:xfrm>
                <a:off x="2956745" y="3304920"/>
                <a:ext cx="9144000" cy="4229941"/>
              </a:xfrm>
              <a:prstGeom prst="rect">
                <a:avLst/>
              </a:prstGeom>
              <a:blipFill>
                <a:blip r:embed="rId7"/>
                <a:stretch>
                  <a:fillRect l="-667" r="-3467" b="-1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702549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扩展卡尔曼滤波模型的建立与估计过程</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02</a:t>
            </a:r>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B9EAFABC-2AC2-4654-AF16-F691D00487D8}"/>
                  </a:ext>
                </a:extLst>
              </p:cNvPr>
              <p:cNvSpPr txBox="1"/>
              <p:nvPr/>
            </p:nvSpPr>
            <p:spPr>
              <a:xfrm>
                <a:off x="1813560" y="3717704"/>
                <a:ext cx="9144000" cy="46612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1" smtClean="0">
                          <a:effectLst/>
                          <a:latin typeface="Cambria Math" panose="02040503050406030204" pitchFamily="18" charset="0"/>
                          <a:ea typeface="等线" panose="02010600030101010101" pitchFamily="2" charset="-122"/>
                          <a:cs typeface="Times New Roman" panose="02020603050405020304" pitchFamily="18" charset="0"/>
                        </a:rPr>
                        <m:t>𝒔</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𝒇</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𝒔</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𝝎</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a:endParaRPr lang="en-US"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14:m>
                  <m:oMathPara xmlns:m="http://schemas.openxmlformats.org/officeDocument/2006/math">
                    <m:oMathParaPr>
                      <m:jc m:val="centerGroup"/>
                    </m:oMathParaPr>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𝒄</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𝒔</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𝒏</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endParaRPr lang="en-US" altLang="zh-CN" dirty="0">
                  <a:latin typeface="等线" panose="02010600030101010101" pitchFamily="2" charset="-122"/>
                  <a:ea typeface="等线" panose="02010600030101010101" pitchFamily="2" charset="-122"/>
                  <a:cs typeface="Times New Roman" panose="02020603050405020304" pitchFamily="18" charset="0"/>
                </a:endParaRPr>
              </a:p>
              <a:p>
                <a:pPr indent="266700"/>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e>
                                  </m:d>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den>
                              </m:f>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e>
                              </m:d>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e>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zh-CN" altLang="en-US" sz="18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a:effectLst/>
                                      <a:latin typeface="Cambria Math" panose="02040503050406030204" pitchFamily="18" charset="0"/>
                                      <a:ea typeface="微软雅黑" panose="020B0503020204020204" pitchFamily="34" charset="-122"/>
                                      <a:cs typeface="微软雅黑" panose="020B0503020204020204" pitchFamily="34" charset="-122"/>
                                    </a:rPr>
                                    <m:t>1</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e>
                              </m:d>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den>
                              </m:f>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𝐵</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sup>
                              </m:sSup>
                              <m:sSup>
                                <m:sSupPr>
                                  <m:ctrlPr>
                                    <a:rPr lang="zh-CN" altLang="zh-CN" i="1">
                                      <a:effectLst/>
                                      <a:latin typeface="Cambria Math" panose="02040503050406030204" pitchFamily="18" charset="0"/>
                                      <a:ea typeface="Cambria Math" panose="02040503050406030204" pitchFamily="18" charset="0"/>
                                    </a:rPr>
                                  </m:ctrlPr>
                                </m:s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sup>
                                      </m:sSup>
                                    </m:e>
                                  </m:d>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p>
                            </m:e>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m:t>
                              </m:r>
                              <m:d>
                                <m:dPr>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𝐵𝐶</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e>
                          </m:eqArr>
                        </m:e>
                      </m:d>
                    </m:oMath>
                  </m:oMathPara>
                </a14:m>
                <a:endParaRPr lang="zh-CN" altLang="en-US" dirty="0"/>
              </a:p>
            </p:txBody>
          </p:sp>
        </mc:Choice>
        <mc:Fallback>
          <p:sp>
            <p:nvSpPr>
              <p:cNvPr id="16" name="文本框 15">
                <a:extLst>
                  <a:ext uri="{FF2B5EF4-FFF2-40B4-BE49-F238E27FC236}">
                    <a16:creationId xmlns:a16="http://schemas.microsoft.com/office/drawing/2014/main" id="{B9EAFABC-2AC2-4654-AF16-F691D00487D8}"/>
                  </a:ext>
                </a:extLst>
              </p:cNvPr>
              <p:cNvSpPr txBox="1">
                <a:spLocks noRot="1" noChangeAspect="1" noMove="1" noResize="1" noEditPoints="1" noAdjustHandles="1" noChangeArrowheads="1" noChangeShapeType="1" noTextEdit="1"/>
              </p:cNvSpPr>
              <p:nvPr/>
            </p:nvSpPr>
            <p:spPr>
              <a:xfrm>
                <a:off x="1813560" y="3717704"/>
                <a:ext cx="9144000" cy="4661212"/>
              </a:xfrm>
              <a:prstGeom prst="rect">
                <a:avLst/>
              </a:prstGeom>
              <a:blipFill>
                <a:blip r:embed="rId7"/>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953141C1-4BC2-467F-945D-5DA756A69977}"/>
              </a:ext>
            </a:extLst>
          </p:cNvPr>
          <p:cNvSpPr txBox="1"/>
          <p:nvPr/>
        </p:nvSpPr>
        <p:spPr>
          <a:xfrm>
            <a:off x="3581400" y="3380122"/>
            <a:ext cx="9144000" cy="369332"/>
          </a:xfrm>
          <a:prstGeom prst="rect">
            <a:avLst/>
          </a:prstGeom>
          <a:noFill/>
        </p:spPr>
        <p:txBody>
          <a:bodyPr wrap="square">
            <a:spAutoFit/>
          </a:bodyPr>
          <a:lstStyle/>
          <a:p>
            <a:pPr indent="266700"/>
            <a:r>
              <a:rPr lang="zh-CN" altLang="zh-CN" sz="1800" b="1" dirty="0">
                <a:effectLst/>
                <a:latin typeface="等线" panose="02010600030101010101" pitchFamily="2" charset="-122"/>
                <a:ea typeface="等线" panose="02010600030101010101" pitchFamily="2" charset="-122"/>
                <a:cs typeface="Times New Roman" panose="02020603050405020304" pitchFamily="18" charset="0"/>
              </a:rPr>
              <a:t>信号模型：</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FFDEA9EF-7D98-4CCA-9BBF-D39A1A5FCC13}"/>
              </a:ext>
            </a:extLst>
          </p:cNvPr>
          <p:cNvSpPr txBox="1"/>
          <p:nvPr/>
        </p:nvSpPr>
        <p:spPr>
          <a:xfrm>
            <a:off x="3581400" y="4195932"/>
            <a:ext cx="9144000" cy="369332"/>
          </a:xfrm>
          <a:prstGeom prst="rect">
            <a:avLst/>
          </a:prstGeom>
          <a:noFill/>
        </p:spPr>
        <p:txBody>
          <a:bodyPr wrap="square">
            <a:spAutoFit/>
          </a:bodyPr>
          <a:lstStyle/>
          <a:p>
            <a:pPr indent="266700"/>
            <a:r>
              <a:rPr lang="zh-CN" altLang="en-US" b="1" dirty="0">
                <a:latin typeface="等线" panose="02010600030101010101" pitchFamily="2" charset="-122"/>
                <a:ea typeface="等线" panose="02010600030101010101" pitchFamily="2" charset="-122"/>
                <a:cs typeface="Times New Roman" panose="02020603050405020304" pitchFamily="18" charset="0"/>
              </a:rPr>
              <a:t>观测</a:t>
            </a:r>
            <a:r>
              <a:rPr lang="zh-CN" altLang="zh-CN" sz="1800" b="1" dirty="0">
                <a:effectLst/>
                <a:latin typeface="等线" panose="02010600030101010101" pitchFamily="2" charset="-122"/>
                <a:ea typeface="等线" panose="02010600030101010101" pitchFamily="2" charset="-122"/>
                <a:cs typeface="Times New Roman" panose="02020603050405020304" pitchFamily="18" charset="0"/>
              </a:rPr>
              <a:t>模型：</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E812CC55-E5E8-461C-8F95-126CAE272B9B}"/>
              </a:ext>
            </a:extLst>
          </p:cNvPr>
          <p:cNvSpPr txBox="1"/>
          <p:nvPr/>
        </p:nvSpPr>
        <p:spPr>
          <a:xfrm>
            <a:off x="3581400" y="5022548"/>
            <a:ext cx="9144000" cy="369332"/>
          </a:xfrm>
          <a:prstGeom prst="rect">
            <a:avLst/>
          </a:prstGeom>
          <a:noFill/>
        </p:spPr>
        <p:txBody>
          <a:bodyPr wrap="square">
            <a:spAutoFit/>
          </a:bodyPr>
          <a:lstStyle/>
          <a:p>
            <a:pPr indent="266700"/>
            <a:r>
              <a:rPr lang="zh-CN" altLang="en-US" b="1" dirty="0">
                <a:latin typeface="等线" panose="02010600030101010101" pitchFamily="2" charset="-122"/>
                <a:ea typeface="等线" panose="02010600030101010101" pitchFamily="2" charset="-122"/>
                <a:cs typeface="Times New Roman" panose="02020603050405020304" pitchFamily="18" charset="0"/>
              </a:rPr>
              <a:t>系统协方差矩阵</a:t>
            </a:r>
            <a:r>
              <a:rPr lang="zh-CN" altLang="zh-CN" sz="1800" b="1"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75267141"/>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40509" r="10655"/>
          <a:stretch>
            <a:fillRect/>
          </a:stretch>
        </p:blipFill>
        <p:spPr>
          <a:xfrm>
            <a:off x="-193117" y="0"/>
            <a:ext cx="7665820" cy="10458450"/>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42287" y="1517954"/>
            <a:ext cx="1728404" cy="1728404"/>
          </a:xfrm>
          <a:prstGeom prst="rect">
            <a:avLst/>
          </a:prstGeom>
        </p:spPr>
      </p:pic>
      <p:sp>
        <p:nvSpPr>
          <p:cNvPr id="5" name="TextBox 5"/>
          <p:cNvSpPr txBox="1"/>
          <p:nvPr/>
        </p:nvSpPr>
        <p:spPr>
          <a:xfrm>
            <a:off x="8787684" y="2847261"/>
            <a:ext cx="8988082" cy="859210"/>
          </a:xfrm>
          <a:prstGeom prst="rect">
            <a:avLst/>
          </a:prstGeom>
        </p:spPr>
        <p:txBody>
          <a:bodyPr lIns="0" tIns="0" rIns="0" bIns="0" rtlCol="0" anchor="t">
            <a:spAutoFit/>
          </a:bodyPr>
          <a:lstStyle/>
          <a:p>
            <a:pPr algn="l">
              <a:lnSpc>
                <a:spcPts val="6720"/>
              </a:lnSpc>
            </a:pPr>
            <a:r>
              <a:rPr lang="zh-CN" altLang="en-US" sz="6400" spc="198" dirty="0">
                <a:solidFill>
                  <a:srgbClr val="3D3D3D"/>
                </a:solidFill>
                <a:latin typeface="Open Sans Light Bold"/>
              </a:rPr>
              <a:t>随机信号估计效果</a:t>
            </a:r>
            <a:endParaRPr lang="en-US" sz="6400" spc="198" dirty="0">
              <a:solidFill>
                <a:srgbClr val="3D3D3D"/>
              </a:solidFill>
              <a:latin typeface="Open Sans Light Bold"/>
            </a:endParaRPr>
          </a:p>
        </p:txBody>
      </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16739537" y="2178893"/>
            <a:ext cx="1007396" cy="46194"/>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16937954" y="1757592"/>
            <a:ext cx="1000528" cy="45879"/>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293" y="3048000"/>
            <a:ext cx="4191000" cy="4191000"/>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43243" y="6050187"/>
            <a:ext cx="920251" cy="920251"/>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5298871" y="6115770"/>
            <a:ext cx="1025242" cy="47012"/>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4976507" y="6753807"/>
            <a:ext cx="1025242" cy="47012"/>
          </a:xfrm>
          <a:prstGeom prst="rect">
            <a:avLst/>
          </a:prstGeom>
        </p:spPr>
      </p:pic>
    </p:spTree>
    <p:extLst>
      <p:ext uri="{BB962C8B-B14F-4D97-AF65-F5344CB8AC3E}">
        <p14:creationId xmlns:p14="http://schemas.microsoft.com/office/powerpoint/2010/main" val="107399419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01</a:t>
            </a: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857F32DC-4BBC-4475-9527-CD363371A7BC}"/>
                  </a:ext>
                </a:extLst>
              </p:cNvPr>
              <p:cNvSpPr txBox="1"/>
              <p:nvPr/>
            </p:nvSpPr>
            <p:spPr>
              <a:xfrm>
                <a:off x="3027871" y="2501351"/>
                <a:ext cx="11678729" cy="3025124"/>
              </a:xfrm>
              <a:prstGeom prst="rect">
                <a:avLst/>
              </a:prstGeom>
              <a:noFill/>
            </p:spPr>
            <p:txBody>
              <a:bodyPr wrap="square">
                <a:spAutoFit/>
              </a:bodyPr>
              <a:lstStyle/>
              <a:p>
                <a:r>
                  <a:rPr lang="zh-CN" altLang="zh-CN" dirty="0"/>
                  <a:t>我们假设信号满足</a:t>
                </a:r>
              </a:p>
              <a:p>
                <a:r>
                  <a:rPr lang="en-US" altLang="zh-CN" dirty="0"/>
                  <a:t> </a:t>
                </a:r>
                <a:endParaRPr lang="zh-CN" altLang="zh-CN" dirty="0"/>
              </a:p>
              <a:p>
                <a14:m>
                  <m:oMathPara xmlns:m="http://schemas.openxmlformats.org/officeDocument/2006/math">
                    <m:oMathParaPr>
                      <m:jc m:val="centerGroup"/>
                    </m:oMathParaPr>
                    <m:oMath xmlns:m="http://schemas.openxmlformats.org/officeDocument/2006/math">
                      <m:r>
                        <a:rPr lang="en-US" altLang="zh-CN" b="1" i="1"/>
                        <m:t>𝒔</m:t>
                      </m:r>
                      <m:d>
                        <m:dPr>
                          <m:ctrlPr>
                            <a:rPr lang="zh-CN" altLang="zh-CN" i="1"/>
                          </m:ctrlPr>
                        </m:dPr>
                        <m:e>
                          <m:r>
                            <a:rPr lang="en-US" altLang="zh-CN" i="1"/>
                            <m:t>𝑘</m:t>
                          </m:r>
                        </m:e>
                      </m:d>
                      <m:r>
                        <a:rPr lang="en-US" altLang="zh-CN" i="1"/>
                        <m:t>=</m:t>
                      </m:r>
                      <m:d>
                        <m:dPr>
                          <m:ctrlPr>
                            <a:rPr lang="zh-CN" altLang="zh-CN" i="1"/>
                          </m:ctrlPr>
                        </m:dPr>
                        <m:e>
                          <m:m>
                            <m:mPr>
                              <m:mcs>
                                <m:mc>
                                  <m:mcPr>
                                    <m:count m:val="1"/>
                                    <m:mcJc m:val="center"/>
                                  </m:mcPr>
                                </m:mc>
                              </m:mcs>
                              <m:ctrlPr>
                                <a:rPr lang="zh-CN" altLang="zh-CN" i="1"/>
                              </m:ctrlPr>
                            </m:mPr>
                            <m:mr>
                              <m:e>
                                <m:sSub>
                                  <m:sSubPr>
                                    <m:ctrlPr>
                                      <a:rPr lang="zh-CN" altLang="zh-CN" i="1"/>
                                    </m:ctrlPr>
                                  </m:sSubPr>
                                  <m:e>
                                    <m:r>
                                      <a:rPr lang="en-US" altLang="zh-CN" i="1"/>
                                      <m:t>𝑠</m:t>
                                    </m:r>
                                  </m:e>
                                  <m:sub>
                                    <m:r>
                                      <a:rPr lang="en-US" altLang="zh-CN" i="1"/>
                                      <m:t>1,</m:t>
                                    </m:r>
                                    <m:r>
                                      <a:rPr lang="en-US" altLang="zh-CN" i="1"/>
                                      <m:t>𝑘</m:t>
                                    </m:r>
                                  </m:sub>
                                </m:sSub>
                              </m:e>
                            </m:mr>
                            <m:mr>
                              <m:e>
                                <m:sSub>
                                  <m:sSubPr>
                                    <m:ctrlPr>
                                      <a:rPr lang="zh-CN" altLang="zh-CN" i="1"/>
                                    </m:ctrlPr>
                                  </m:sSubPr>
                                  <m:e>
                                    <m:r>
                                      <a:rPr lang="en-US" altLang="zh-CN" i="1"/>
                                      <m:t>𝑠</m:t>
                                    </m:r>
                                  </m:e>
                                  <m:sub>
                                    <m:r>
                                      <a:rPr lang="en-US" altLang="zh-CN" i="1"/>
                                      <m:t>2,</m:t>
                                    </m:r>
                                    <m:r>
                                      <a:rPr lang="en-US" altLang="zh-CN" i="1"/>
                                      <m:t>𝑘</m:t>
                                    </m:r>
                                  </m:sub>
                                </m:sSub>
                              </m:e>
                            </m:mr>
                            <m:mr>
                              <m:e>
                                <m:sSub>
                                  <m:sSubPr>
                                    <m:ctrlPr>
                                      <a:rPr lang="zh-CN" altLang="zh-CN" i="1"/>
                                    </m:ctrlPr>
                                  </m:sSubPr>
                                  <m:e>
                                    <m:r>
                                      <a:rPr lang="en-US" altLang="zh-CN" i="1"/>
                                      <m:t>𝑠</m:t>
                                    </m:r>
                                  </m:e>
                                  <m:sub>
                                    <m:r>
                                      <a:rPr lang="en-US" altLang="zh-CN" i="1"/>
                                      <m:t>3,</m:t>
                                    </m:r>
                                    <m:r>
                                      <a:rPr lang="en-US" altLang="zh-CN" i="1"/>
                                      <m:t>𝑘</m:t>
                                    </m:r>
                                  </m:sub>
                                </m:sSub>
                              </m:e>
                            </m:mr>
                          </m:m>
                        </m:e>
                      </m:d>
                      <m:r>
                        <a:rPr lang="en-US" altLang="zh-CN" i="1"/>
                        <m:t>=</m:t>
                      </m:r>
                      <m:d>
                        <m:dPr>
                          <m:ctrlPr>
                            <a:rPr lang="zh-CN" altLang="zh-CN" i="1"/>
                          </m:ctrlPr>
                        </m:dPr>
                        <m:e>
                          <m:m>
                            <m:mPr>
                              <m:mcs>
                                <m:mc>
                                  <m:mcPr>
                                    <m:count m:val="1"/>
                                    <m:mcJc m:val="center"/>
                                  </m:mcPr>
                                </m:mc>
                              </m:mcs>
                              <m:ctrlPr>
                                <a:rPr lang="zh-CN" altLang="zh-CN" i="1"/>
                              </m:ctrlPr>
                            </m:mPr>
                            <m:mr>
                              <m:e>
                                <m:sSub>
                                  <m:sSubPr>
                                    <m:ctrlPr>
                                      <a:rPr lang="zh-CN" altLang="zh-CN" i="1"/>
                                    </m:ctrlPr>
                                  </m:sSubPr>
                                  <m:e>
                                    <m:r>
                                      <a:rPr lang="en-US" altLang="zh-CN" i="1"/>
                                      <m:t>𝑠</m:t>
                                    </m:r>
                                  </m:e>
                                  <m:sub>
                                    <m:r>
                                      <a:rPr lang="en-US" altLang="zh-CN" i="1"/>
                                      <m:t>2,</m:t>
                                    </m:r>
                                    <m:r>
                                      <a:rPr lang="en-US" altLang="zh-CN" i="1"/>
                                      <m:t>𝑘</m:t>
                                    </m:r>
                                    <m:r>
                                      <a:rPr lang="en-US" altLang="zh-CN" i="1"/>
                                      <m:t>−1</m:t>
                                    </m:r>
                                  </m:sub>
                                </m:sSub>
                              </m:e>
                            </m:mr>
                            <m:mr>
                              <m:e>
                                <m:sSub>
                                  <m:sSubPr>
                                    <m:ctrlPr>
                                      <a:rPr lang="zh-CN" altLang="zh-CN" i="1"/>
                                    </m:ctrlPr>
                                  </m:sSubPr>
                                  <m:e>
                                    <m:r>
                                      <a:rPr lang="en-US" altLang="zh-CN" i="1"/>
                                      <m:t>𝑠</m:t>
                                    </m:r>
                                  </m:e>
                                  <m:sub>
                                    <m:r>
                                      <a:rPr lang="en-US" altLang="zh-CN" i="1"/>
                                      <m:t>3,</m:t>
                                    </m:r>
                                    <m:r>
                                      <a:rPr lang="en-US" altLang="zh-CN" i="1"/>
                                      <m:t>𝑘</m:t>
                                    </m:r>
                                    <m:r>
                                      <a:rPr lang="en-US" altLang="zh-CN" i="1"/>
                                      <m:t>−1</m:t>
                                    </m:r>
                                  </m:sub>
                                </m:sSub>
                              </m:e>
                            </m:mr>
                            <m:mr>
                              <m:e>
                                <m:sSub>
                                  <m:sSubPr>
                                    <m:ctrlPr>
                                      <a:rPr lang="zh-CN" altLang="zh-CN" i="1"/>
                                    </m:ctrlPr>
                                  </m:sSubPr>
                                  <m:e>
                                    <m:sSub>
                                      <m:sSubPr>
                                        <m:ctrlPr>
                                          <a:rPr lang="zh-CN" altLang="zh-CN" i="1"/>
                                        </m:ctrlPr>
                                      </m:sSubPr>
                                      <m:e>
                                        <m:r>
                                          <a:rPr lang="en-US" altLang="zh-CN" i="1"/>
                                          <m:t>𝑠</m:t>
                                        </m:r>
                                      </m:e>
                                      <m:sub>
                                        <m:r>
                                          <a:rPr lang="en-US" altLang="zh-CN" i="1"/>
                                          <m:t>1,</m:t>
                                        </m:r>
                                        <m:r>
                                          <a:rPr lang="en-US" altLang="zh-CN" i="1"/>
                                          <m:t>𝑘</m:t>
                                        </m:r>
                                        <m:r>
                                          <a:rPr lang="en-US" altLang="zh-CN" i="1"/>
                                          <m:t>−1</m:t>
                                        </m:r>
                                      </m:sub>
                                    </m:sSub>
                                    <m:r>
                                      <a:rPr lang="en-US" altLang="zh-CN" i="1"/>
                                      <m:t>×(</m:t>
                                    </m:r>
                                    <m:r>
                                      <a:rPr lang="en-US" altLang="zh-CN" i="1"/>
                                      <m:t>𝑠</m:t>
                                    </m:r>
                                  </m:e>
                                  <m:sub>
                                    <m:r>
                                      <a:rPr lang="en-US" altLang="zh-CN" i="1"/>
                                      <m:t>2,</m:t>
                                    </m:r>
                                    <m:r>
                                      <a:rPr lang="en-US" altLang="zh-CN" i="1"/>
                                      <m:t>𝑘</m:t>
                                    </m:r>
                                    <m:r>
                                      <a:rPr lang="en-US" altLang="zh-CN" i="1"/>
                                      <m:t>−1</m:t>
                                    </m:r>
                                  </m:sub>
                                </m:sSub>
                                <m:r>
                                  <a:rPr lang="en-US" altLang="zh-CN" i="1"/>
                                  <m:t>+</m:t>
                                </m:r>
                                <m:sSub>
                                  <m:sSubPr>
                                    <m:ctrlPr>
                                      <a:rPr lang="zh-CN" altLang="zh-CN" i="1"/>
                                    </m:ctrlPr>
                                  </m:sSubPr>
                                  <m:e>
                                    <m:r>
                                      <a:rPr lang="en-US" altLang="zh-CN" i="1"/>
                                      <m:t>𝑠</m:t>
                                    </m:r>
                                  </m:e>
                                  <m:sub>
                                    <m:r>
                                      <a:rPr lang="en-US" altLang="zh-CN" i="1"/>
                                      <m:t>3,</m:t>
                                    </m:r>
                                    <m:r>
                                      <a:rPr lang="en-US" altLang="zh-CN" i="1"/>
                                      <m:t>𝑘</m:t>
                                    </m:r>
                                    <m:r>
                                      <a:rPr lang="en-US" altLang="zh-CN" i="1"/>
                                      <m:t>−1</m:t>
                                    </m:r>
                                  </m:sub>
                                </m:sSub>
                                <m:r>
                                  <a:rPr lang="en-US" altLang="zh-CN" i="1"/>
                                  <m:t>)</m:t>
                                </m:r>
                              </m:e>
                            </m:mr>
                          </m:m>
                        </m:e>
                      </m:d>
                      <m:r>
                        <a:rPr lang="en-US" altLang="zh-CN" i="1"/>
                        <m:t>+ </m:t>
                      </m:r>
                      <m:r>
                        <a:rPr lang="en-US" altLang="zh-CN" b="1" i="1"/>
                        <m:t>𝝎</m:t>
                      </m:r>
                      <m:r>
                        <a:rPr lang="en-US" altLang="zh-CN" i="1"/>
                        <m:t>(</m:t>
                      </m:r>
                      <m:r>
                        <a:rPr lang="en-US" altLang="zh-CN" i="1"/>
                        <m:t>𝑘</m:t>
                      </m:r>
                      <m:r>
                        <a:rPr lang="en-US" altLang="zh-CN" i="1"/>
                        <m:t>)</m:t>
                      </m:r>
                    </m:oMath>
                  </m:oMathPara>
                </a14:m>
                <a:endParaRPr lang="zh-CN" altLang="zh-CN" dirty="0"/>
              </a:p>
              <a:p>
                <a14:m>
                  <m:oMathPara xmlns:m="http://schemas.openxmlformats.org/officeDocument/2006/math">
                    <m:oMathParaPr>
                      <m:jc m:val="centerGroup"/>
                    </m:oMathParaPr>
                    <m:oMath xmlns:m="http://schemas.openxmlformats.org/officeDocument/2006/math">
                      <m:r>
                        <a:rPr lang="en-US" altLang="zh-CN" b="1" i="1"/>
                        <m:t>𝒙</m:t>
                      </m:r>
                      <m:d>
                        <m:dPr>
                          <m:ctrlPr>
                            <a:rPr lang="zh-CN" altLang="zh-CN" i="1"/>
                          </m:ctrlPr>
                        </m:dPr>
                        <m:e>
                          <m:r>
                            <a:rPr lang="en-US" altLang="zh-CN" i="1"/>
                            <m:t>𝑘</m:t>
                          </m:r>
                        </m:e>
                      </m:d>
                      <m:r>
                        <a:rPr lang="en-US" altLang="zh-CN" i="1"/>
                        <m:t>=</m:t>
                      </m:r>
                      <m:d>
                        <m:dPr>
                          <m:ctrlPr>
                            <a:rPr lang="zh-CN" altLang="zh-CN" i="1"/>
                          </m:ctrlPr>
                        </m:dPr>
                        <m:e>
                          <m:m>
                            <m:mPr>
                              <m:mcs>
                                <m:mc>
                                  <m:mcPr>
                                    <m:count m:val="1"/>
                                    <m:mcJc m:val="center"/>
                                  </m:mcPr>
                                </m:mc>
                              </m:mcs>
                              <m:ctrlPr>
                                <a:rPr lang="zh-CN" altLang="zh-CN" i="1"/>
                              </m:ctrlPr>
                            </m:mPr>
                            <m:mr>
                              <m:e>
                                <m:sSub>
                                  <m:sSubPr>
                                    <m:ctrlPr>
                                      <a:rPr lang="zh-CN" altLang="zh-CN" i="1"/>
                                    </m:ctrlPr>
                                  </m:sSubPr>
                                  <m:e>
                                    <m:r>
                                      <a:rPr lang="en-US" altLang="zh-CN" i="1"/>
                                      <m:t>𝑠</m:t>
                                    </m:r>
                                  </m:e>
                                  <m:sub>
                                    <m:r>
                                      <a:rPr lang="en-US" altLang="zh-CN" i="1"/>
                                      <m:t>1,</m:t>
                                    </m:r>
                                    <m:r>
                                      <a:rPr lang="en-US" altLang="zh-CN" i="1"/>
                                      <m:t>𝑘</m:t>
                                    </m:r>
                                  </m:sub>
                                </m:sSub>
                              </m:e>
                            </m:mr>
                            <m:mr>
                              <m:e>
                                <m:sSub>
                                  <m:sSubPr>
                                    <m:ctrlPr>
                                      <a:rPr lang="zh-CN" altLang="zh-CN" i="1"/>
                                    </m:ctrlPr>
                                  </m:sSubPr>
                                  <m:e>
                                    <m:r>
                                      <a:rPr lang="en-US" altLang="zh-CN" i="1"/>
                                      <m:t>𝑠</m:t>
                                    </m:r>
                                  </m:e>
                                  <m:sub>
                                    <m:r>
                                      <a:rPr lang="en-US" altLang="zh-CN" i="1"/>
                                      <m:t>2,</m:t>
                                    </m:r>
                                    <m:r>
                                      <a:rPr lang="en-US" altLang="zh-CN" i="1"/>
                                      <m:t>𝑘</m:t>
                                    </m:r>
                                  </m:sub>
                                </m:sSub>
                              </m:e>
                            </m:mr>
                            <m:mr>
                              <m:e>
                                <m:sSub>
                                  <m:sSubPr>
                                    <m:ctrlPr>
                                      <a:rPr lang="zh-CN" altLang="zh-CN" i="1"/>
                                    </m:ctrlPr>
                                  </m:sSubPr>
                                  <m:e>
                                    <m:r>
                                      <a:rPr lang="en-US" altLang="zh-CN" i="1"/>
                                      <m:t>𝑠</m:t>
                                    </m:r>
                                  </m:e>
                                  <m:sub>
                                    <m:r>
                                      <a:rPr lang="en-US" altLang="zh-CN" i="1"/>
                                      <m:t>3,</m:t>
                                    </m:r>
                                    <m:r>
                                      <a:rPr lang="en-US" altLang="zh-CN" i="1"/>
                                      <m:t>𝑘</m:t>
                                    </m:r>
                                  </m:sub>
                                </m:sSub>
                              </m:e>
                            </m:mr>
                          </m:m>
                        </m:e>
                      </m:d>
                      <m:r>
                        <a:rPr lang="en-US" altLang="zh-CN" i="1"/>
                        <m:t>+</m:t>
                      </m:r>
                      <m:r>
                        <a:rPr lang="en-US" altLang="zh-CN" b="1" i="1"/>
                        <m:t>𝒏</m:t>
                      </m:r>
                      <m:r>
                        <a:rPr lang="en-US" altLang="zh-CN" i="1"/>
                        <m:t>(</m:t>
                      </m:r>
                      <m:r>
                        <a:rPr lang="en-US" altLang="zh-CN" i="1"/>
                        <m:t>𝑘</m:t>
                      </m:r>
                      <m:r>
                        <a:rPr lang="en-US" altLang="zh-CN" i="1"/>
                        <m:t>)</m:t>
                      </m:r>
                    </m:oMath>
                  </m:oMathPara>
                </a14:m>
                <a:endParaRPr lang="zh-CN" altLang="zh-CN" dirty="0"/>
              </a:p>
              <a:p>
                <a:r>
                  <a:rPr lang="zh-CN" altLang="en-US" dirty="0"/>
                  <a:t>下列图表</a:t>
                </a:r>
                <a:r>
                  <a:rPr lang="zh-CN" altLang="zh-CN" dirty="0"/>
                  <a:t>为利用</a:t>
                </a:r>
                <a:r>
                  <a:rPr lang="en-US" altLang="zh-CN" dirty="0" err="1"/>
                  <a:t>matlab</a:t>
                </a:r>
                <a:r>
                  <a:rPr lang="zh-CN" altLang="zh-CN" dirty="0"/>
                  <a:t>编程进行</a:t>
                </a:r>
                <a:r>
                  <a:rPr lang="en-US" altLang="zh-CN" dirty="0"/>
                  <a:t>EKF</a:t>
                </a:r>
                <a:r>
                  <a:rPr lang="zh-CN" altLang="zh-CN" dirty="0"/>
                  <a:t>迭代得到的初始估计值为</a:t>
                </a:r>
                <a14:m>
                  <m:oMath xmlns:m="http://schemas.openxmlformats.org/officeDocument/2006/math">
                    <m:d>
                      <m:dPr>
                        <m:ctrlPr>
                          <a:rPr lang="zh-CN" altLang="zh-CN" i="1"/>
                        </m:ctrlPr>
                      </m:dPr>
                      <m:e>
                        <m:m>
                          <m:mPr>
                            <m:mcs>
                              <m:mc>
                                <m:mcPr>
                                  <m:count m:val="1"/>
                                  <m:mcJc m:val="center"/>
                                </m:mcPr>
                              </m:mc>
                            </m:mcs>
                            <m:ctrlPr>
                              <a:rPr lang="zh-CN" altLang="zh-CN" i="1"/>
                            </m:ctrlPr>
                          </m:mPr>
                          <m:mr>
                            <m:e>
                              <m:r>
                                <a:rPr lang="en-US" altLang="zh-CN" i="1"/>
                                <m:t>0</m:t>
                              </m:r>
                            </m:e>
                          </m:mr>
                          <m:mr>
                            <m:e>
                              <m:r>
                                <a:rPr lang="en-US" altLang="zh-CN" i="1"/>
                                <m:t>0.5</m:t>
                              </m:r>
                            </m:e>
                          </m:mr>
                          <m:mr>
                            <m:e>
                              <m:r>
                                <a:rPr lang="en-US" altLang="zh-CN" i="1"/>
                                <m:t>0.2</m:t>
                              </m:r>
                            </m:e>
                          </m:mr>
                        </m:m>
                      </m:e>
                    </m:d>
                  </m:oMath>
                </a14:m>
                <a:r>
                  <a:rPr lang="zh-CN" altLang="zh-CN" dirty="0"/>
                  <a:t>的对系统随机信号估计的最优估计曲线</a:t>
                </a:r>
              </a:p>
            </p:txBody>
          </p:sp>
        </mc:Choice>
        <mc:Fallback>
          <p:sp>
            <p:nvSpPr>
              <p:cNvPr id="13" name="文本框 12">
                <a:extLst>
                  <a:ext uri="{FF2B5EF4-FFF2-40B4-BE49-F238E27FC236}">
                    <a16:creationId xmlns:a16="http://schemas.microsoft.com/office/drawing/2014/main" id="{857F32DC-4BBC-4475-9527-CD363371A7BC}"/>
                  </a:ext>
                </a:extLst>
              </p:cNvPr>
              <p:cNvSpPr txBox="1">
                <a:spLocks noRot="1" noChangeAspect="1" noMove="1" noResize="1" noEditPoints="1" noAdjustHandles="1" noChangeArrowheads="1" noChangeShapeType="1" noTextEdit="1"/>
              </p:cNvSpPr>
              <p:nvPr/>
            </p:nvSpPr>
            <p:spPr>
              <a:xfrm>
                <a:off x="3027871" y="2501351"/>
                <a:ext cx="11678729" cy="3025124"/>
              </a:xfrm>
              <a:prstGeom prst="rect">
                <a:avLst/>
              </a:prstGeom>
              <a:blipFill>
                <a:blip r:embed="rId7"/>
                <a:stretch>
                  <a:fillRect l="-470" t="-161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A44D4597-CA72-445D-AFDB-0B8E5BBC0FA6}"/>
              </a:ext>
            </a:extLst>
          </p:cNvPr>
          <p:cNvPicPr>
            <a:picLocks noChangeAspect="1"/>
          </p:cNvPicPr>
          <p:nvPr/>
        </p:nvPicPr>
        <p:blipFill>
          <a:blip r:embed="rId8"/>
          <a:stretch>
            <a:fillRect/>
          </a:stretch>
        </p:blipFill>
        <p:spPr>
          <a:xfrm>
            <a:off x="1143000" y="5898212"/>
            <a:ext cx="5273497" cy="3956647"/>
          </a:xfrm>
          <a:prstGeom prst="rect">
            <a:avLst/>
          </a:prstGeom>
        </p:spPr>
      </p:pic>
      <p:pic>
        <p:nvPicPr>
          <p:cNvPr id="3" name="图片 2">
            <a:extLst>
              <a:ext uri="{FF2B5EF4-FFF2-40B4-BE49-F238E27FC236}">
                <a16:creationId xmlns:a16="http://schemas.microsoft.com/office/drawing/2014/main" id="{964023ED-FC84-4DFB-9223-B0EA5172864E}"/>
              </a:ext>
            </a:extLst>
          </p:cNvPr>
          <p:cNvPicPr>
            <a:picLocks noChangeAspect="1"/>
          </p:cNvPicPr>
          <p:nvPr/>
        </p:nvPicPr>
        <p:blipFill>
          <a:blip r:embed="rId9"/>
          <a:stretch>
            <a:fillRect/>
          </a:stretch>
        </p:blipFill>
        <p:spPr>
          <a:xfrm>
            <a:off x="6667500" y="5898212"/>
            <a:ext cx="5273497" cy="3956647"/>
          </a:xfrm>
          <a:prstGeom prst="rect">
            <a:avLst/>
          </a:prstGeom>
        </p:spPr>
      </p:pic>
      <p:pic>
        <p:nvPicPr>
          <p:cNvPr id="4" name="图片 3">
            <a:extLst>
              <a:ext uri="{FF2B5EF4-FFF2-40B4-BE49-F238E27FC236}">
                <a16:creationId xmlns:a16="http://schemas.microsoft.com/office/drawing/2014/main" id="{ED95A9DA-2F9D-44A8-9A4C-32166D279EBA}"/>
              </a:ext>
            </a:extLst>
          </p:cNvPr>
          <p:cNvPicPr>
            <a:picLocks noChangeAspect="1"/>
          </p:cNvPicPr>
          <p:nvPr/>
        </p:nvPicPr>
        <p:blipFill>
          <a:blip r:embed="rId10"/>
          <a:stretch>
            <a:fillRect/>
          </a:stretch>
        </p:blipFill>
        <p:spPr>
          <a:xfrm>
            <a:off x="12192000" y="5898212"/>
            <a:ext cx="5273497" cy="3956647"/>
          </a:xfrm>
          <a:prstGeom prst="rect">
            <a:avLst/>
          </a:prstGeom>
        </p:spPr>
      </p:pic>
    </p:spTree>
    <p:extLst>
      <p:ext uri="{BB962C8B-B14F-4D97-AF65-F5344CB8AC3E}">
        <p14:creationId xmlns:p14="http://schemas.microsoft.com/office/powerpoint/2010/main" val="323492622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扩展卡尔曼滤波在机器人定位中的应用</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02</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43FD84A3-CA37-4022-A4F6-FEEBF5D204E2}"/>
                  </a:ext>
                </a:extLst>
              </p:cNvPr>
              <p:cNvSpPr txBox="1"/>
              <p:nvPr/>
            </p:nvSpPr>
            <p:spPr>
              <a:xfrm>
                <a:off x="2956744" y="3212525"/>
                <a:ext cx="13045255" cy="1776064"/>
              </a:xfrm>
              <a:prstGeom prst="rect">
                <a:avLst/>
              </a:prstGeom>
              <a:noFill/>
            </p:spPr>
            <p:txBody>
              <a:bodyPr wrap="square">
                <a:spAutoFit/>
              </a:bodyPr>
              <a:lstStyle/>
              <a:p>
                <a:pPr indent="266700"/>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根据机器人在二维平面的运动学方程，很容易得到，机器人位姿的转移方程为</a:t>
                </a:r>
                <a:endParaRPr lang="en-US"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14:m>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𝒔</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e>
                          </m:m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e>
                          </m:m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e>
                          </m:mr>
                        </m:m>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den>
                              </m:f>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𝑠𝑖𝑛</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den>
                              </m:f>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𝑠𝑖𝑛</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m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den>
                              </m:f>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𝑐𝑜𝑠</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den>
                              </m:f>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𝑐𝑜𝑠</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mr>
                          <m:m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mr>
                        </m:m>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𝒒</m:t>
                    </m:r>
                  </m:oMath>
                </a14:m>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43FD84A3-CA37-4022-A4F6-FEEBF5D204E2}"/>
                  </a:ext>
                </a:extLst>
              </p:cNvPr>
              <p:cNvSpPr txBox="1">
                <a:spLocks noRot="1" noChangeAspect="1" noMove="1" noResize="1" noEditPoints="1" noAdjustHandles="1" noChangeArrowheads="1" noChangeShapeType="1" noTextEdit="1"/>
              </p:cNvSpPr>
              <p:nvPr/>
            </p:nvSpPr>
            <p:spPr>
              <a:xfrm>
                <a:off x="2956744" y="3212525"/>
                <a:ext cx="13045255" cy="1776064"/>
              </a:xfrm>
              <a:prstGeom prst="rect">
                <a:avLst/>
              </a:prstGeom>
              <a:blipFill>
                <a:blip r:embed="rId7"/>
                <a:stretch>
                  <a:fillRect t="-20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16F0B47A-2A4D-4929-A9FC-C386B00F8518}"/>
                  </a:ext>
                </a:extLst>
              </p:cNvPr>
              <p:cNvSpPr txBox="1"/>
              <p:nvPr/>
            </p:nvSpPr>
            <p:spPr>
              <a:xfrm>
                <a:off x="2956745" y="5166360"/>
                <a:ext cx="9144000" cy="1112741"/>
              </a:xfrm>
              <a:prstGeom prst="rect">
                <a:avLst/>
              </a:prstGeom>
              <a:noFill/>
            </p:spPr>
            <p:txBody>
              <a:bodyPr wrap="square">
                <a:spAutoFit/>
              </a:bodyPr>
              <a:lstStyle/>
              <a:p>
                <a:pPr indent="266700"/>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观测模型为</a:t>
                </a:r>
              </a:p>
              <a:p>
                <a:pPr indent="266700"/>
                <a14:m>
                  <m:oMathPara xmlns:m="http://schemas.openxmlformats.org/officeDocument/2006/math">
                    <m:oMathParaPr>
                      <m:jc m:val="centerGroup"/>
                    </m:oMathParaPr>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e>
                            </m:m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e>
                            </m:m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e>
                            </m:mr>
                          </m:m>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𝒏</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16F0B47A-2A4D-4929-A9FC-C386B00F8518}"/>
                  </a:ext>
                </a:extLst>
              </p:cNvPr>
              <p:cNvSpPr txBox="1">
                <a:spLocks noRot="1" noChangeAspect="1" noMove="1" noResize="1" noEditPoints="1" noAdjustHandles="1" noChangeArrowheads="1" noChangeShapeType="1" noTextEdit="1"/>
              </p:cNvSpPr>
              <p:nvPr/>
            </p:nvSpPr>
            <p:spPr>
              <a:xfrm>
                <a:off x="2956745" y="5166360"/>
                <a:ext cx="9144000" cy="1112741"/>
              </a:xfrm>
              <a:prstGeom prst="rect">
                <a:avLst/>
              </a:prstGeom>
              <a:blipFill>
                <a:blip r:embed="rId8"/>
                <a:stretch>
                  <a:fillRect t="-3297"/>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E82E36F-EBB2-4A83-B4C7-DF301623C170}"/>
              </a:ext>
            </a:extLst>
          </p:cNvPr>
          <p:cNvSpPr txBox="1"/>
          <p:nvPr/>
        </p:nvSpPr>
        <p:spPr>
          <a:xfrm>
            <a:off x="2956745" y="6456872"/>
            <a:ext cx="9144000" cy="1296637"/>
          </a:xfrm>
          <a:prstGeom prst="rect">
            <a:avLst/>
          </a:prstGeom>
          <a:noFill/>
        </p:spPr>
        <p:txBody>
          <a:bodyPr wrap="square">
            <a:spAutoFit/>
          </a:bodyPr>
          <a:lstStyle/>
          <a:p>
            <a:pPr indent="266700">
              <a:lnSpc>
                <a:spcPct val="150000"/>
              </a:lnSpc>
            </a:pP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对此同样，我们进行</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EKF</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的迭代估计，即可通过当前机器人测得的值和上一时刻估计的位姿来融合估计得到最优的位姿估计值，从而进一步提高估计的精度并一定程度上解决机器人在运动过程中出现的位姿测量误差积累的问题，提高机器人定位的可靠性。</a:t>
            </a:r>
          </a:p>
        </p:txBody>
      </p:sp>
    </p:spTree>
    <p:extLst>
      <p:ext uri="{BB962C8B-B14F-4D97-AF65-F5344CB8AC3E}">
        <p14:creationId xmlns:p14="http://schemas.microsoft.com/office/powerpoint/2010/main" val="134983941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86691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机器人定位仿真</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03</a:t>
            </a:r>
          </a:p>
        </p:txBody>
      </p:sp>
      <p:sp>
        <p:nvSpPr>
          <p:cNvPr id="15" name="文本框 14">
            <a:extLst>
              <a:ext uri="{FF2B5EF4-FFF2-40B4-BE49-F238E27FC236}">
                <a16:creationId xmlns:a16="http://schemas.microsoft.com/office/drawing/2014/main" id="{DE43EC76-0C3E-4D17-B3E5-F0BC69BDC950}"/>
              </a:ext>
            </a:extLst>
          </p:cNvPr>
          <p:cNvSpPr txBox="1"/>
          <p:nvPr/>
        </p:nvSpPr>
        <p:spPr>
          <a:xfrm>
            <a:off x="2956745" y="3174425"/>
            <a:ext cx="9144000" cy="923330"/>
          </a:xfrm>
          <a:prstGeom prst="rect">
            <a:avLst/>
          </a:prstGeom>
          <a:noFill/>
        </p:spPr>
        <p:txBody>
          <a:bodyPr wrap="square">
            <a:spAutoFit/>
          </a:bodyPr>
          <a:lstStyle/>
          <a:p>
            <a:pPr indent="266700"/>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我们基于</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ROS</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对机器人的定位估计进行了仿真，我们将机器人利用</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ICP</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得到的位姿视作观测得到的位姿，与上一时刻</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EKF</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迭代得到的最优估计值进行融合，得到了这一时刻的</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EKF</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最优估计值，从而提高了定位的准确性。</a:t>
            </a:r>
          </a:p>
        </p:txBody>
      </p:sp>
      <p:pic>
        <p:nvPicPr>
          <p:cNvPr id="3" name="图片 2">
            <a:extLst>
              <a:ext uri="{FF2B5EF4-FFF2-40B4-BE49-F238E27FC236}">
                <a16:creationId xmlns:a16="http://schemas.microsoft.com/office/drawing/2014/main" id="{F661CB27-2200-4D1E-AFE6-CD9A370C63E5}"/>
              </a:ext>
            </a:extLst>
          </p:cNvPr>
          <p:cNvPicPr>
            <a:picLocks noChangeAspect="1"/>
          </p:cNvPicPr>
          <p:nvPr/>
        </p:nvPicPr>
        <p:blipFill>
          <a:blip r:embed="rId7"/>
          <a:stretch>
            <a:fillRect/>
          </a:stretch>
        </p:blipFill>
        <p:spPr>
          <a:xfrm>
            <a:off x="3294292" y="4092040"/>
            <a:ext cx="6476083" cy="2575460"/>
          </a:xfrm>
          <a:prstGeom prst="rect">
            <a:avLst/>
          </a:prstGeom>
        </p:spPr>
      </p:pic>
      <p:sp>
        <p:nvSpPr>
          <p:cNvPr id="16" name="文本框 15">
            <a:extLst>
              <a:ext uri="{FF2B5EF4-FFF2-40B4-BE49-F238E27FC236}">
                <a16:creationId xmlns:a16="http://schemas.microsoft.com/office/drawing/2014/main" id="{B93DA507-2FEA-4197-9BD3-10301DAAA66F}"/>
              </a:ext>
            </a:extLst>
          </p:cNvPr>
          <p:cNvSpPr txBox="1"/>
          <p:nvPr/>
        </p:nvSpPr>
        <p:spPr>
          <a:xfrm>
            <a:off x="2956745" y="6330058"/>
            <a:ext cx="9144000" cy="369332"/>
          </a:xfrm>
          <a:prstGeom prst="rect">
            <a:avLst/>
          </a:prstGeom>
          <a:noFill/>
        </p:spPr>
        <p:txBody>
          <a:bodyPr wrap="square">
            <a:spAutoFit/>
          </a:bodyPr>
          <a:lstStyle/>
          <a:p>
            <a:pPr indent="266700"/>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下面为在</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rviz</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仿真软件中关于实时定位的演示图：</a:t>
            </a:r>
          </a:p>
        </p:txBody>
      </p:sp>
      <p:pic>
        <p:nvPicPr>
          <p:cNvPr id="17" name="图片 16">
            <a:extLst>
              <a:ext uri="{FF2B5EF4-FFF2-40B4-BE49-F238E27FC236}">
                <a16:creationId xmlns:a16="http://schemas.microsoft.com/office/drawing/2014/main" id="{33F62289-A506-42B8-B0F7-5C62A572E9CD}"/>
              </a:ext>
            </a:extLst>
          </p:cNvPr>
          <p:cNvPicPr/>
          <p:nvPr/>
        </p:nvPicPr>
        <p:blipFill>
          <a:blip r:embed="rId8"/>
          <a:stretch>
            <a:fillRect/>
          </a:stretch>
        </p:blipFill>
        <p:spPr>
          <a:xfrm>
            <a:off x="3324772" y="6777000"/>
            <a:ext cx="5274310" cy="2630805"/>
          </a:xfrm>
          <a:prstGeom prst="rect">
            <a:avLst/>
          </a:prstGeom>
        </p:spPr>
      </p:pic>
      <p:pic>
        <p:nvPicPr>
          <p:cNvPr id="18" name="图片 17">
            <a:extLst>
              <a:ext uri="{FF2B5EF4-FFF2-40B4-BE49-F238E27FC236}">
                <a16:creationId xmlns:a16="http://schemas.microsoft.com/office/drawing/2014/main" id="{4FE2C2B3-E2CB-4911-A749-BF2DB171693B}"/>
              </a:ext>
            </a:extLst>
          </p:cNvPr>
          <p:cNvPicPr/>
          <p:nvPr/>
        </p:nvPicPr>
        <p:blipFill>
          <a:blip r:embed="rId9"/>
          <a:stretch>
            <a:fillRect/>
          </a:stretch>
        </p:blipFill>
        <p:spPr>
          <a:xfrm>
            <a:off x="8991600" y="6777000"/>
            <a:ext cx="4876800" cy="2630805"/>
          </a:xfrm>
          <a:prstGeom prst="rect">
            <a:avLst/>
          </a:prstGeom>
        </p:spPr>
      </p:pic>
    </p:spTree>
    <p:extLst>
      <p:ext uri="{BB962C8B-B14F-4D97-AF65-F5344CB8AC3E}">
        <p14:creationId xmlns:p14="http://schemas.microsoft.com/office/powerpoint/2010/main" val="240566473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rcRect l="9399" t="9386" r="9743" b="22476"/>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9144000" y="1664438"/>
            <a:ext cx="4267200" cy="910506"/>
          </a:xfrm>
          <a:prstGeom prst="rect">
            <a:avLst/>
          </a:prstGeom>
        </p:spPr>
        <p:txBody>
          <a:bodyPr wrap="square" lIns="0" tIns="0" rIns="0" bIns="0" rtlCol="0" anchor="t">
            <a:spAutoFit/>
          </a:bodyPr>
          <a:lstStyle/>
          <a:p>
            <a:pPr algn="l">
              <a:lnSpc>
                <a:spcPts val="7123"/>
              </a:lnSpc>
            </a:pPr>
            <a:r>
              <a:rPr lang="zh-CN" altLang="en-US" sz="6305" dirty="0">
                <a:solidFill>
                  <a:srgbClr val="3D3D3D"/>
                </a:solidFill>
                <a:ea typeface="字由点字典黑 35J Bold"/>
              </a:rPr>
              <a:t>粒子滤波</a:t>
            </a:r>
            <a:endParaRPr lang="en-US" sz="6305" dirty="0">
              <a:solidFill>
                <a:srgbClr val="3D3D3D"/>
              </a:solidFill>
              <a:ea typeface="字由点字典黑 35J Bold"/>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95446" y="2154958"/>
            <a:ext cx="1914661" cy="1914661"/>
          </a:xfrm>
          <a:prstGeom prst="rect">
            <a:avLst/>
          </a:prstGeom>
        </p:spPr>
      </p:pic>
      <p:sp>
        <p:nvSpPr>
          <p:cNvPr id="5" name="TextBox 5"/>
          <p:cNvSpPr txBox="1"/>
          <p:nvPr/>
        </p:nvSpPr>
        <p:spPr>
          <a:xfrm>
            <a:off x="5695577" y="1527780"/>
            <a:ext cx="2253504" cy="2184293"/>
          </a:xfrm>
          <a:prstGeom prst="rect">
            <a:avLst/>
          </a:prstGeom>
        </p:spPr>
        <p:txBody>
          <a:bodyPr lIns="0" tIns="0" rIns="0" bIns="0" rtlCol="0" anchor="t">
            <a:spAutoFit/>
          </a:bodyPr>
          <a:lstStyle/>
          <a:p>
            <a:pPr algn="l">
              <a:lnSpc>
                <a:spcPts val="17279"/>
              </a:lnSpc>
            </a:pPr>
            <a:r>
              <a:rPr lang="en-US" sz="14399" spc="1209" dirty="0">
                <a:solidFill>
                  <a:srgbClr val="000000"/>
                </a:solidFill>
                <a:latin typeface="Anton"/>
              </a:rPr>
              <a:t>03</a:t>
            </a:r>
          </a:p>
        </p:txBody>
      </p:sp>
    </p:spTree>
    <p:extLst>
      <p:ext uri="{BB962C8B-B14F-4D97-AF65-F5344CB8AC3E}">
        <p14:creationId xmlns:p14="http://schemas.microsoft.com/office/powerpoint/2010/main" val="292515987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87684" y="4762500"/>
            <a:ext cx="8509716" cy="1468415"/>
          </a:xfrm>
          <a:prstGeom prst="rect">
            <a:avLst/>
          </a:prstGeom>
        </p:spPr>
        <p:txBody>
          <a:bodyPr wrap="square" lIns="0" tIns="0" rIns="0" bIns="0" rtlCol="0" anchor="t">
            <a:spAutoFit/>
          </a:bodyPr>
          <a:lstStyle/>
          <a:p>
            <a:pPr algn="l">
              <a:lnSpc>
                <a:spcPts val="2940"/>
              </a:lnSpc>
            </a:pPr>
            <a:r>
              <a:rPr lang="zh-CN" altLang="en-US" sz="2100" dirty="0">
                <a:solidFill>
                  <a:srgbClr val="707070"/>
                </a:solidFill>
                <a:ea typeface="字由点字典黑 65J"/>
              </a:rPr>
              <a:t>贝叶斯滤波即借助已知的观测数据求计算后验概率，即用先前经验总结预测先验密度，进而求出系统动态转移密度，然后利用</a:t>
            </a:r>
            <a:r>
              <a:rPr lang="en-US" altLang="zh-CN" sz="2100" dirty="0">
                <a:solidFill>
                  <a:srgbClr val="707070"/>
                </a:solidFill>
                <a:ea typeface="字由点字典黑 65J"/>
              </a:rPr>
              <a:t>C-K</a:t>
            </a:r>
            <a:r>
              <a:rPr lang="zh-CN" altLang="en-US" sz="2100" dirty="0">
                <a:solidFill>
                  <a:srgbClr val="707070"/>
                </a:solidFill>
                <a:ea typeface="字由点字典黑 65J"/>
              </a:rPr>
              <a:t>方程进行预测，代入</a:t>
            </a:r>
            <a:r>
              <a:rPr lang="en-US" altLang="zh-CN" sz="2100" dirty="0">
                <a:solidFill>
                  <a:srgbClr val="707070"/>
                </a:solidFill>
                <a:ea typeface="字由点字典黑 65J"/>
              </a:rPr>
              <a:t>Bayesian</a:t>
            </a:r>
            <a:r>
              <a:rPr lang="zh-CN" altLang="en-US" sz="2100" dirty="0">
                <a:solidFill>
                  <a:srgbClr val="707070"/>
                </a:solidFill>
                <a:ea typeface="字由点字典黑 65J"/>
              </a:rPr>
              <a:t>更新公式，然后得出更新后的条件概率密度，重新代入系统状态转移密度。整个过程的核心为“预测</a:t>
            </a:r>
            <a:r>
              <a:rPr lang="en-US" altLang="zh-CN" sz="2100" dirty="0">
                <a:solidFill>
                  <a:srgbClr val="707070"/>
                </a:solidFill>
                <a:ea typeface="字由点字典黑 65J"/>
              </a:rPr>
              <a:t>-</a:t>
            </a:r>
            <a:r>
              <a:rPr lang="zh-CN" altLang="en-US" sz="2100" dirty="0">
                <a:solidFill>
                  <a:srgbClr val="707070"/>
                </a:solidFill>
                <a:ea typeface="字由点字典黑 65J"/>
              </a:rPr>
              <a:t>修正”的一个迭代过程。</a:t>
            </a:r>
            <a:endParaRPr lang="en-US" sz="2100" dirty="0">
              <a:solidFill>
                <a:srgbClr val="707070"/>
              </a:solidFill>
              <a:ea typeface="字由点字典黑 65J"/>
            </a:endParaRPr>
          </a:p>
        </p:txBody>
      </p:sp>
      <p:pic>
        <p:nvPicPr>
          <p:cNvPr id="3" name="Picture 3"/>
          <p:cNvPicPr>
            <a:picLocks noChangeAspect="1"/>
          </p:cNvPicPr>
          <p:nvPr/>
        </p:nvPicPr>
        <p:blipFill>
          <a:blip r:embed="rId2"/>
          <a:srcRect l="40509" r="10655"/>
          <a:stretch>
            <a:fillRect/>
          </a:stretch>
        </p:blipFill>
        <p:spPr>
          <a:xfrm>
            <a:off x="-193117" y="0"/>
            <a:ext cx="7665820" cy="10458450"/>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42287" y="1517954"/>
            <a:ext cx="1728404" cy="1728404"/>
          </a:xfrm>
          <a:prstGeom prst="rect">
            <a:avLst/>
          </a:prstGeom>
        </p:spPr>
      </p:pic>
      <p:sp>
        <p:nvSpPr>
          <p:cNvPr id="5" name="TextBox 5"/>
          <p:cNvSpPr txBox="1"/>
          <p:nvPr/>
        </p:nvSpPr>
        <p:spPr>
          <a:xfrm>
            <a:off x="8787684" y="2847261"/>
            <a:ext cx="8988082" cy="883920"/>
          </a:xfrm>
          <a:prstGeom prst="rect">
            <a:avLst/>
          </a:prstGeom>
        </p:spPr>
        <p:txBody>
          <a:bodyPr lIns="0" tIns="0" rIns="0" bIns="0" rtlCol="0" anchor="t">
            <a:spAutoFit/>
          </a:bodyPr>
          <a:lstStyle/>
          <a:p>
            <a:pPr algn="l">
              <a:lnSpc>
                <a:spcPts val="6720"/>
              </a:lnSpc>
            </a:pPr>
            <a:r>
              <a:rPr lang="zh-CN" altLang="en-US" sz="6400" spc="198" dirty="0">
                <a:solidFill>
                  <a:srgbClr val="3D3D3D"/>
                </a:solidFill>
                <a:latin typeface="Open Sans Light Bold"/>
              </a:rPr>
              <a:t>贝叶斯滤波原理</a:t>
            </a:r>
            <a:endParaRPr lang="en-US" sz="6400" spc="198" dirty="0">
              <a:solidFill>
                <a:srgbClr val="3D3D3D"/>
              </a:solidFill>
              <a:latin typeface="Open Sans Light Bold"/>
            </a:endParaRPr>
          </a:p>
        </p:txBody>
      </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16739537" y="2178893"/>
            <a:ext cx="1007396" cy="46194"/>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16937954" y="1757592"/>
            <a:ext cx="1000528" cy="45879"/>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293" y="3048000"/>
            <a:ext cx="4191000" cy="4191000"/>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43243" y="6050187"/>
            <a:ext cx="920251" cy="920251"/>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5298871" y="6115770"/>
            <a:ext cx="1025242" cy="47012"/>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4976507" y="6753807"/>
            <a:ext cx="1025242" cy="47012"/>
          </a:xfrm>
          <a:prstGeom prst="rect">
            <a:avLst/>
          </a:prstGeom>
        </p:spPr>
      </p:pic>
    </p:spTree>
    <p:extLst>
      <p:ext uri="{BB962C8B-B14F-4D97-AF65-F5344CB8AC3E}">
        <p14:creationId xmlns:p14="http://schemas.microsoft.com/office/powerpoint/2010/main" val="1781761053"/>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贝叶斯滤波具体过程</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01</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D2FC3A04-A4B6-47C1-9CAE-A56571421DE1}"/>
                  </a:ext>
                </a:extLst>
              </p:cNvPr>
              <p:cNvSpPr txBox="1"/>
              <p:nvPr/>
            </p:nvSpPr>
            <p:spPr>
              <a:xfrm>
                <a:off x="2761762" y="3337086"/>
                <a:ext cx="13087838" cy="6444841"/>
              </a:xfrm>
              <a:prstGeom prst="rect">
                <a:avLst/>
              </a:prstGeom>
              <a:noFill/>
            </p:spPr>
            <p:txBody>
              <a:bodyPr wrap="square">
                <a:spAutoFit/>
              </a:bodyPr>
              <a:lstStyle/>
              <a:p>
                <a:pPr indent="304800" algn="just" latinLnBrk="1">
                  <a:lnSpc>
                    <a:spcPct val="150000"/>
                  </a:lnSpc>
                </a:pP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1</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）预测。由系统动态转移密度在未知</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k</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时刻观测值，得到先验密度</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p (x</a:t>
                </a:r>
                <a:r>
                  <a:rPr lang="en-US" altLang="zh-CN" sz="1400" spc="45" baseline="-25000" dirty="0">
                    <a:solidFill>
                      <a:srgbClr val="333333"/>
                    </a:solidFill>
                    <a:effectLst/>
                    <a:latin typeface="Arial" panose="020B0604020202020204" pitchFamily="34" charset="0"/>
                    <a:ea typeface="宋体" panose="02010600030101010101" pitchFamily="2" charset="-122"/>
                    <a:cs typeface="宋体" panose="02010600030101010101" pitchFamily="2" charset="-122"/>
                  </a:rPr>
                  <a:t>k-1</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|z</a:t>
                </a:r>
                <a:r>
                  <a:rPr lang="en-US" altLang="zh-CN" sz="1400" spc="45" baseline="-25000" dirty="0">
                    <a:solidFill>
                      <a:srgbClr val="333333"/>
                    </a:solidFill>
                    <a:effectLst/>
                    <a:latin typeface="Arial" panose="020B0604020202020204" pitchFamily="34" charset="0"/>
                    <a:ea typeface="宋体" panose="02010600030101010101" pitchFamily="2" charset="-122"/>
                    <a:cs typeface="宋体" panose="02010600030101010101" pitchFamily="2" charset="-122"/>
                  </a:rPr>
                  <a:t>1:k-1</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到先验密度</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p (x</a:t>
                </a:r>
                <a:r>
                  <a:rPr lang="en-US" altLang="zh-CN" sz="1400" spc="45" baseline="-25000" dirty="0">
                    <a:solidFill>
                      <a:srgbClr val="333333"/>
                    </a:solidFill>
                    <a:effectLst/>
                    <a:latin typeface="Arial" panose="020B0604020202020204" pitchFamily="34" charset="0"/>
                    <a:ea typeface="宋体" panose="02010600030101010101" pitchFamily="2" charset="-122"/>
                    <a:cs typeface="宋体" panose="02010600030101010101" pitchFamily="2" charset="-122"/>
                  </a:rPr>
                  <a:t>k</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|z</a:t>
                </a:r>
                <a:r>
                  <a:rPr lang="en-US" altLang="zh-CN" sz="1400" spc="45" baseline="-25000" dirty="0">
                    <a:solidFill>
                      <a:srgbClr val="333333"/>
                    </a:solidFill>
                    <a:effectLst/>
                    <a:latin typeface="Arial" panose="020B0604020202020204" pitchFamily="34" charset="0"/>
                    <a:ea typeface="宋体" panose="02010600030101010101" pitchFamily="2" charset="-122"/>
                    <a:cs typeface="宋体" panose="02010600030101010101" pitchFamily="2" charset="-122"/>
                  </a:rPr>
                  <a:t>1:k-1</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的预测。</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indent="304800" algn="just" latinLnBrk="1">
                  <a:lnSpc>
                    <a:spcPct val="150000"/>
                  </a:lnSpc>
                </a:pP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若我们假定</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k-1</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时刻，</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p (x</a:t>
                </a:r>
                <a:r>
                  <a:rPr lang="en-US" altLang="zh-CN" sz="1400" spc="45" baseline="-25000" dirty="0">
                    <a:solidFill>
                      <a:srgbClr val="333333"/>
                    </a:solidFill>
                    <a:effectLst/>
                    <a:latin typeface="Arial" panose="020B0604020202020204" pitchFamily="34" charset="0"/>
                    <a:ea typeface="宋体" panose="02010600030101010101" pitchFamily="2" charset="-122"/>
                    <a:cs typeface="宋体" panose="02010600030101010101" pitchFamily="2" charset="-122"/>
                  </a:rPr>
                  <a:t>k-1</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|z</a:t>
                </a:r>
                <a:r>
                  <a:rPr lang="en-US" altLang="zh-CN" sz="1400" spc="45" baseline="-25000" dirty="0">
                    <a:solidFill>
                      <a:srgbClr val="333333"/>
                    </a:solidFill>
                    <a:effectLst/>
                    <a:latin typeface="Arial" panose="020B0604020202020204" pitchFamily="34" charset="0"/>
                    <a:ea typeface="宋体" panose="02010600030101010101" pitchFamily="2" charset="-122"/>
                    <a:cs typeface="宋体" panose="02010600030101010101" pitchFamily="2" charset="-122"/>
                  </a:rPr>
                  <a:t>1:k-1</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已知，对于一阶</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Markov</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过程</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即</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(k-1)</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时的概率只与</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(k-2)</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时有关</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，验证下面的概率密度函数：</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indent="304800" algn="just" latinLnBrk="1">
                  <a:lnSpc>
                    <a:spcPct val="150000"/>
                  </a:lnSpc>
                </a:pP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 </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4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latinLnBrk="1">
                  <a:lnSpc>
                    <a:spcPct val="150000"/>
                  </a:lnSpc>
                </a:pP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等号两端对</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(k-1)</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积分得</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C-K</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方程：</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nary>
                        <m:naryPr>
                          <m:limLoc m:val="undOvr"/>
                          <m:subHide m:val="on"/>
                          <m:sup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e>
                      </m:nary>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𝑑</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altLang="zh-CN" sz="24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latinLnBrk="1">
                  <a:lnSpc>
                    <a:spcPct val="150000"/>
                  </a:lnSpc>
                </a:pP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由此获取不含有</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k</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时刻观测值的先验密度</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该先验密度可以通过系统的状态转移概率</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p (x</a:t>
                </a:r>
                <a:r>
                  <a:rPr lang="en-US" altLang="zh-CN" sz="1400" spc="45" baseline="-25000" dirty="0">
                    <a:solidFill>
                      <a:srgbClr val="333333"/>
                    </a:solidFill>
                    <a:effectLst/>
                    <a:latin typeface="Arial" panose="020B0604020202020204" pitchFamily="34" charset="0"/>
                    <a:ea typeface="宋体" panose="02010600030101010101" pitchFamily="2" charset="-122"/>
                    <a:cs typeface="宋体" panose="02010600030101010101" pitchFamily="2" charset="-122"/>
                  </a:rPr>
                  <a:t>k</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|x</a:t>
                </a:r>
                <a:r>
                  <a:rPr lang="en-US" altLang="zh-CN" sz="1400" spc="45" baseline="-25000" dirty="0">
                    <a:solidFill>
                      <a:srgbClr val="333333"/>
                    </a:solidFill>
                    <a:effectLst/>
                    <a:latin typeface="Arial" panose="020B0604020202020204" pitchFamily="34" charset="0"/>
                    <a:ea typeface="宋体" panose="02010600030101010101" pitchFamily="2" charset="-122"/>
                    <a:cs typeface="宋体" panose="02010600030101010101" pitchFamily="2" charset="-122"/>
                  </a:rPr>
                  <a:t>k-1</a:t>
                </a:r>
                <a:r>
                  <a:rPr lang="en-US" altLang="zh-CN" sz="24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a:t>
                </a:r>
                <a:r>
                  <a:rPr lang="zh-CN"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来计算。</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9" name="文本框 8">
                <a:extLst>
                  <a:ext uri="{FF2B5EF4-FFF2-40B4-BE49-F238E27FC236}">
                    <a16:creationId xmlns:a16="http://schemas.microsoft.com/office/drawing/2014/main" id="{D2FC3A04-A4B6-47C1-9CAE-A56571421DE1}"/>
                  </a:ext>
                </a:extLst>
              </p:cNvPr>
              <p:cNvSpPr txBox="1">
                <a:spLocks noRot="1" noChangeAspect="1" noMove="1" noResize="1" noEditPoints="1" noAdjustHandles="1" noChangeArrowheads="1" noChangeShapeType="1" noTextEdit="1"/>
              </p:cNvSpPr>
              <p:nvPr/>
            </p:nvSpPr>
            <p:spPr>
              <a:xfrm>
                <a:off x="2761762" y="3337086"/>
                <a:ext cx="13087838" cy="6444841"/>
              </a:xfrm>
              <a:prstGeom prst="rect">
                <a:avLst/>
              </a:prstGeom>
              <a:blipFill>
                <a:blip r:embed="rId7"/>
                <a:stretch>
                  <a:fillRect l="-699" r="-745" b="-11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72023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11739" y="1032776"/>
            <a:ext cx="4025333" cy="4025333"/>
          </a:xfrm>
          <a:prstGeom prst="rect">
            <a:avLst/>
          </a:prstGeom>
        </p:spPr>
      </p:pic>
      <p:sp>
        <p:nvSpPr>
          <p:cNvPr id="3" name="TextBox 3"/>
          <p:cNvSpPr txBox="1"/>
          <p:nvPr/>
        </p:nvSpPr>
        <p:spPr>
          <a:xfrm>
            <a:off x="10431054" y="1611457"/>
            <a:ext cx="1186704" cy="1212093"/>
          </a:xfrm>
          <a:prstGeom prst="rect">
            <a:avLst/>
          </a:prstGeom>
        </p:spPr>
        <p:txBody>
          <a:bodyPr lIns="0" tIns="0" rIns="0" bIns="0" rtlCol="0" anchor="t">
            <a:spAutoFit/>
          </a:bodyPr>
          <a:lstStyle/>
          <a:p>
            <a:pPr algn="l">
              <a:lnSpc>
                <a:spcPts val="9600"/>
              </a:lnSpc>
            </a:pPr>
            <a:r>
              <a:rPr lang="en-US" sz="8000" spc="672">
                <a:solidFill>
                  <a:srgbClr val="FFF06A"/>
                </a:solidFill>
                <a:latin typeface="Anton"/>
              </a:rPr>
              <a:t>01</a:t>
            </a:r>
          </a:p>
        </p:txBody>
      </p:sp>
      <p:sp>
        <p:nvSpPr>
          <p:cNvPr id="4" name="TextBox 4"/>
          <p:cNvSpPr txBox="1"/>
          <p:nvPr/>
        </p:nvSpPr>
        <p:spPr>
          <a:xfrm>
            <a:off x="9767930" y="3316432"/>
            <a:ext cx="2512952" cy="1360822"/>
          </a:xfrm>
          <a:prstGeom prst="rect">
            <a:avLst/>
          </a:prstGeom>
        </p:spPr>
        <p:txBody>
          <a:bodyPr wrap="square" lIns="0" tIns="0" rIns="0" bIns="0" rtlCol="0" anchor="t">
            <a:spAutoFit/>
          </a:bodyPr>
          <a:lstStyle/>
          <a:p>
            <a:pPr algn="ctr">
              <a:lnSpc>
                <a:spcPts val="5472"/>
              </a:lnSpc>
            </a:pPr>
            <a:r>
              <a:rPr lang="zh-CN" altLang="en-US" sz="3600" dirty="0">
                <a:solidFill>
                  <a:srgbClr val="D1D1D1"/>
                </a:solidFill>
                <a:ea typeface="字由点字典黑 65J"/>
              </a:rPr>
              <a:t>随机信号的描述与分析</a:t>
            </a:r>
            <a:endParaRPr lang="en-US" sz="3600" dirty="0">
              <a:solidFill>
                <a:srgbClr val="D1D1D1"/>
              </a:solidFill>
              <a:ea typeface="字由点字典黑 65J"/>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37165" y="5232967"/>
            <a:ext cx="4025333" cy="4025333"/>
          </a:xfrm>
          <a:prstGeom prst="rect">
            <a:avLst/>
          </a:prstGeom>
        </p:spPr>
      </p:pic>
      <p:sp>
        <p:nvSpPr>
          <p:cNvPr id="6" name="TextBox 6"/>
          <p:cNvSpPr txBox="1"/>
          <p:nvPr/>
        </p:nvSpPr>
        <p:spPr>
          <a:xfrm>
            <a:off x="9805568" y="7444982"/>
            <a:ext cx="2488526" cy="655500"/>
          </a:xfrm>
          <a:prstGeom prst="rect">
            <a:avLst/>
          </a:prstGeom>
        </p:spPr>
        <p:txBody>
          <a:bodyPr lIns="0" tIns="0" rIns="0" bIns="0" rtlCol="0" anchor="t">
            <a:spAutoFit/>
          </a:bodyPr>
          <a:lstStyle/>
          <a:p>
            <a:pPr algn="ctr">
              <a:lnSpc>
                <a:spcPts val="5520"/>
              </a:lnSpc>
            </a:pPr>
            <a:r>
              <a:rPr lang="zh-CN" altLang="en-US" sz="3600" dirty="0">
                <a:solidFill>
                  <a:srgbClr val="D1D1D1"/>
                </a:solidFill>
                <a:ea typeface="字由点字典黑 65J"/>
              </a:rPr>
              <a:t>粒子滤波</a:t>
            </a:r>
            <a:endParaRPr lang="en-US" sz="3600" dirty="0">
              <a:solidFill>
                <a:srgbClr val="D1D1D1"/>
              </a:solidFill>
              <a:ea typeface="字由点字典黑 65J"/>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08541" y="1032776"/>
            <a:ext cx="4025333" cy="4025333"/>
          </a:xfrm>
          <a:prstGeom prst="rect">
            <a:avLst/>
          </a:prstGeom>
        </p:spPr>
      </p:pic>
      <p:sp>
        <p:nvSpPr>
          <p:cNvPr id="8" name="TextBox 8"/>
          <p:cNvSpPr txBox="1"/>
          <p:nvPr/>
        </p:nvSpPr>
        <p:spPr>
          <a:xfrm>
            <a:off x="13958724" y="3306907"/>
            <a:ext cx="2524968" cy="665118"/>
          </a:xfrm>
          <a:prstGeom prst="rect">
            <a:avLst/>
          </a:prstGeom>
        </p:spPr>
        <p:txBody>
          <a:bodyPr lIns="0" tIns="0" rIns="0" bIns="0" rtlCol="0" anchor="t">
            <a:spAutoFit/>
          </a:bodyPr>
          <a:lstStyle/>
          <a:p>
            <a:pPr algn="ctr">
              <a:lnSpc>
                <a:spcPts val="5567"/>
              </a:lnSpc>
            </a:pPr>
            <a:r>
              <a:rPr lang="zh-CN" altLang="en-US" sz="3600" dirty="0">
                <a:solidFill>
                  <a:srgbClr val="D1D1D1"/>
                </a:solidFill>
                <a:ea typeface="字由点字典黑 65J"/>
              </a:rPr>
              <a:t>卡尔曼滤波</a:t>
            </a:r>
            <a:endParaRPr lang="en-US" sz="3600" dirty="0">
              <a:solidFill>
                <a:srgbClr val="D1D1D1"/>
              </a:solidFill>
              <a:ea typeface="字由点字典黑 65J"/>
            </a:endParaRP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33967" y="5232967"/>
            <a:ext cx="4025333" cy="4025333"/>
          </a:xfrm>
          <a:prstGeom prst="rect">
            <a:avLst/>
          </a:prstGeom>
        </p:spPr>
      </p:pic>
      <p:sp>
        <p:nvSpPr>
          <p:cNvPr id="10" name="TextBox 10"/>
          <p:cNvSpPr txBox="1"/>
          <p:nvPr/>
        </p:nvSpPr>
        <p:spPr>
          <a:xfrm>
            <a:off x="13847282" y="7454507"/>
            <a:ext cx="2798702" cy="655500"/>
          </a:xfrm>
          <a:prstGeom prst="rect">
            <a:avLst/>
          </a:prstGeom>
        </p:spPr>
        <p:txBody>
          <a:bodyPr lIns="0" tIns="0" rIns="0" bIns="0" rtlCol="0" anchor="t">
            <a:spAutoFit/>
          </a:bodyPr>
          <a:lstStyle/>
          <a:p>
            <a:pPr algn="ctr">
              <a:lnSpc>
                <a:spcPts val="5472"/>
              </a:lnSpc>
            </a:pPr>
            <a:r>
              <a:rPr lang="zh-CN" altLang="en-US" sz="3600" dirty="0">
                <a:solidFill>
                  <a:srgbClr val="D1D1D1"/>
                </a:solidFill>
                <a:ea typeface="字由点字典黑 65J"/>
              </a:rPr>
              <a:t>演示视频</a:t>
            </a:r>
            <a:endParaRPr lang="en-US" sz="3600" dirty="0">
              <a:solidFill>
                <a:srgbClr val="D1D1D1"/>
              </a:solidFill>
              <a:ea typeface="字由点字典黑 65J"/>
            </a:endParaRPr>
          </a:p>
        </p:txBody>
      </p:sp>
      <p:sp>
        <p:nvSpPr>
          <p:cNvPr id="11" name="TextBox 11"/>
          <p:cNvSpPr txBox="1"/>
          <p:nvPr/>
        </p:nvSpPr>
        <p:spPr>
          <a:xfrm>
            <a:off x="14608806" y="1573357"/>
            <a:ext cx="1224804" cy="1212093"/>
          </a:xfrm>
          <a:prstGeom prst="rect">
            <a:avLst/>
          </a:prstGeom>
        </p:spPr>
        <p:txBody>
          <a:bodyPr lIns="0" tIns="0" rIns="0" bIns="0" rtlCol="0" anchor="t">
            <a:spAutoFit/>
          </a:bodyPr>
          <a:lstStyle/>
          <a:p>
            <a:pPr algn="l">
              <a:lnSpc>
                <a:spcPts val="9600"/>
              </a:lnSpc>
            </a:pPr>
            <a:r>
              <a:rPr lang="en-US" sz="8000" spc="672">
                <a:solidFill>
                  <a:srgbClr val="FFF06A"/>
                </a:solidFill>
                <a:latin typeface="Anton"/>
              </a:rPr>
              <a:t>02</a:t>
            </a:r>
          </a:p>
        </p:txBody>
      </p:sp>
      <p:sp>
        <p:nvSpPr>
          <p:cNvPr id="12" name="TextBox 12"/>
          <p:cNvSpPr txBox="1"/>
          <p:nvPr/>
        </p:nvSpPr>
        <p:spPr>
          <a:xfrm>
            <a:off x="14634231" y="5709014"/>
            <a:ext cx="1224804" cy="1212093"/>
          </a:xfrm>
          <a:prstGeom prst="rect">
            <a:avLst/>
          </a:prstGeom>
        </p:spPr>
        <p:txBody>
          <a:bodyPr lIns="0" tIns="0" rIns="0" bIns="0" rtlCol="0" anchor="t">
            <a:spAutoFit/>
          </a:bodyPr>
          <a:lstStyle/>
          <a:p>
            <a:pPr algn="l">
              <a:lnSpc>
                <a:spcPts val="9600"/>
              </a:lnSpc>
            </a:pPr>
            <a:r>
              <a:rPr lang="en-US" sz="8000" spc="672">
                <a:solidFill>
                  <a:srgbClr val="FFF06A"/>
                </a:solidFill>
                <a:latin typeface="Anton"/>
              </a:rPr>
              <a:t>04</a:t>
            </a:r>
          </a:p>
        </p:txBody>
      </p:sp>
      <p:sp>
        <p:nvSpPr>
          <p:cNvPr id="13" name="TextBox 13"/>
          <p:cNvSpPr txBox="1"/>
          <p:nvPr/>
        </p:nvSpPr>
        <p:spPr>
          <a:xfrm>
            <a:off x="10437429" y="5709014"/>
            <a:ext cx="1224804" cy="1212093"/>
          </a:xfrm>
          <a:prstGeom prst="rect">
            <a:avLst/>
          </a:prstGeom>
        </p:spPr>
        <p:txBody>
          <a:bodyPr lIns="0" tIns="0" rIns="0" bIns="0" rtlCol="0" anchor="t">
            <a:spAutoFit/>
          </a:bodyPr>
          <a:lstStyle/>
          <a:p>
            <a:pPr algn="l">
              <a:lnSpc>
                <a:spcPts val="9600"/>
              </a:lnSpc>
            </a:pPr>
            <a:r>
              <a:rPr lang="en-US" sz="8000" spc="672">
                <a:solidFill>
                  <a:srgbClr val="FFF06A"/>
                </a:solidFill>
                <a:latin typeface="Anton"/>
              </a:rPr>
              <a:t>03</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2321905"/>
            <a:ext cx="2736204" cy="2736204"/>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44" b="48241"/>
          <a:stretch>
            <a:fillRect/>
          </a:stretch>
        </p:blipFill>
        <p:spPr>
          <a:xfrm rot="-2983589">
            <a:off x="1182069" y="2291516"/>
            <a:ext cx="3261004" cy="267015"/>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44" b="48241"/>
          <a:stretch>
            <a:fillRect/>
          </a:stretch>
        </p:blipFill>
        <p:spPr>
          <a:xfrm rot="-2983589">
            <a:off x="978523" y="3360414"/>
            <a:ext cx="3261004" cy="267015"/>
          </a:xfrm>
          <a:prstGeom prst="rect">
            <a:avLst/>
          </a:prstGeom>
        </p:spPr>
      </p:pic>
      <p:sp>
        <p:nvSpPr>
          <p:cNvPr id="17" name="TextBox 17"/>
          <p:cNvSpPr txBox="1"/>
          <p:nvPr/>
        </p:nvSpPr>
        <p:spPr>
          <a:xfrm>
            <a:off x="2609025" y="3680482"/>
            <a:ext cx="3129804" cy="1530954"/>
          </a:xfrm>
          <a:prstGeom prst="rect">
            <a:avLst/>
          </a:prstGeom>
        </p:spPr>
        <p:txBody>
          <a:bodyPr lIns="0" tIns="0" rIns="0" bIns="0" rtlCol="0" anchor="t">
            <a:spAutoFit/>
          </a:bodyPr>
          <a:lstStyle/>
          <a:p>
            <a:pPr algn="l">
              <a:lnSpc>
                <a:spcPts val="12000"/>
              </a:lnSpc>
            </a:pPr>
            <a:r>
              <a:rPr lang="en-US" sz="10000" spc="1890">
                <a:solidFill>
                  <a:srgbClr val="000000"/>
                </a:solidFill>
                <a:ea typeface="字由点字典黑 65J"/>
              </a:rPr>
              <a:t>目录</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贝叶斯滤波具体过程</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01</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D2FC3A04-A4B6-47C1-9CAE-A56571421DE1}"/>
                  </a:ext>
                </a:extLst>
              </p:cNvPr>
              <p:cNvSpPr txBox="1"/>
              <p:nvPr/>
            </p:nvSpPr>
            <p:spPr>
              <a:xfrm>
                <a:off x="2941504" y="3276126"/>
                <a:ext cx="13136695" cy="6863417"/>
              </a:xfrm>
              <a:prstGeom prst="rect">
                <a:avLst/>
              </a:prstGeom>
              <a:noFill/>
            </p:spPr>
            <p:txBody>
              <a:bodyPr wrap="square">
                <a:spAutoFit/>
              </a:bodyPr>
              <a:lstStyle/>
              <a:p>
                <a:pPr indent="304800" algn="just" latinLnBrk="1">
                  <a:lnSpc>
                    <a:spcPts val="2400"/>
                  </a:lnSpc>
                </a:pP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(2)</a:t>
                </a:r>
                <a:r>
                  <a:rPr lang="zh-CN" altLang="zh-CN" sz="20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更新。即由系统观测模型</a:t>
                </a: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a:t>
                </a:r>
                <a:r>
                  <a:rPr lang="zh-CN" altLang="zh-CN" sz="20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在获得</a:t>
                </a: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k</a:t>
                </a:r>
                <a:r>
                  <a:rPr lang="zh-CN" altLang="zh-CN" sz="20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时刻的观测值</a:t>
                </a:r>
                <a:r>
                  <a:rPr lang="en-US" altLang="zh-CN" sz="2000" spc="45" dirty="0" err="1">
                    <a:solidFill>
                      <a:srgbClr val="333333"/>
                    </a:solidFill>
                    <a:effectLst/>
                    <a:latin typeface="Arial" panose="020B0604020202020204" pitchFamily="34" charset="0"/>
                    <a:ea typeface="宋体" panose="02010600030101010101" pitchFamily="2" charset="-122"/>
                    <a:cs typeface="宋体" panose="02010600030101010101" pitchFamily="2" charset="-122"/>
                  </a:rPr>
                  <a:t>z</a:t>
                </a:r>
                <a:r>
                  <a:rPr lang="en-US" altLang="zh-CN" sz="2000" spc="45" baseline="-25000" dirty="0" err="1">
                    <a:solidFill>
                      <a:srgbClr val="333333"/>
                    </a:solidFill>
                    <a:effectLst/>
                    <a:latin typeface="Arial" panose="020B0604020202020204" pitchFamily="34" charset="0"/>
                    <a:ea typeface="宋体" panose="02010600030101010101" pitchFamily="2" charset="-122"/>
                    <a:cs typeface="宋体" panose="02010600030101010101" pitchFamily="2" charset="-122"/>
                  </a:rPr>
                  <a:t>k</a:t>
                </a:r>
                <a:r>
                  <a:rPr lang="zh-CN" altLang="zh-CN" sz="20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后实现先验概率密度</a:t>
                </a: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p (xk|z1:k-1)</a:t>
                </a:r>
                <a:r>
                  <a:rPr lang="zh-CN" altLang="zh-CN" sz="20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至</a:t>
                </a: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a:t>
                </a:r>
                <a:r>
                  <a:rPr lang="zh-CN" altLang="zh-CN" sz="20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后验概率密度</a:t>
                </a: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p (x</a:t>
                </a:r>
                <a:r>
                  <a:rPr lang="en-US" altLang="zh-CN" sz="2000" spc="45" baseline="-25000" dirty="0">
                    <a:solidFill>
                      <a:srgbClr val="333333"/>
                    </a:solidFill>
                    <a:effectLst/>
                    <a:latin typeface="Arial" panose="020B0604020202020204" pitchFamily="34" charset="0"/>
                    <a:ea typeface="宋体" panose="02010600030101010101" pitchFamily="2" charset="-122"/>
                    <a:cs typeface="宋体" panose="02010600030101010101" pitchFamily="2" charset="-122"/>
                  </a:rPr>
                  <a:t>k</a:t>
                </a: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|z</a:t>
                </a:r>
                <a:r>
                  <a:rPr lang="en-US" altLang="zh-CN" sz="2000" spc="45" baseline="-25000" dirty="0">
                    <a:solidFill>
                      <a:srgbClr val="333333"/>
                    </a:solidFill>
                    <a:effectLst/>
                    <a:latin typeface="Arial" panose="020B0604020202020204" pitchFamily="34" charset="0"/>
                    <a:ea typeface="宋体" panose="02010600030101010101" pitchFamily="2" charset="-122"/>
                    <a:cs typeface="宋体" panose="02010600030101010101" pitchFamily="2" charset="-122"/>
                  </a:rPr>
                  <a:t>1:k</a:t>
                </a: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a:t>
                </a:r>
                <a:r>
                  <a:rPr lang="zh-CN" altLang="zh-CN" sz="20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的推导。</a:t>
                </a:r>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a:p>
                <a:pPr indent="304800" algn="just" latinLnBrk="1">
                  <a:lnSpc>
                    <a:spcPts val="2400"/>
                  </a:lnSpc>
                </a:pPr>
                <a:r>
                  <a:rPr lang="zh-CN" altLang="zh-CN" sz="20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获得观测值后，由</a:t>
                </a: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Bayesian</a:t>
                </a:r>
                <a:r>
                  <a:rPr lang="zh-CN" altLang="zh-CN" sz="20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公式</a:t>
                </a: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p(</a:t>
                </a:r>
                <a:r>
                  <a:rPr lang="en-US" altLang="zh-CN" sz="2000" spc="45" dirty="0" err="1">
                    <a:solidFill>
                      <a:srgbClr val="333333"/>
                    </a:solidFill>
                    <a:effectLst/>
                    <a:latin typeface="Arial" panose="020B0604020202020204" pitchFamily="34" charset="0"/>
                    <a:ea typeface="宋体" panose="02010600030101010101" pitchFamily="2" charset="-122"/>
                    <a:cs typeface="宋体" panose="02010600030101010101" pitchFamily="2" charset="-122"/>
                  </a:rPr>
                  <a:t>a|b</a:t>
                </a: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 p(b)=p(a) p(</a:t>
                </a:r>
                <a:r>
                  <a:rPr lang="en-US" altLang="zh-CN" sz="2000" spc="45" dirty="0" err="1">
                    <a:solidFill>
                      <a:srgbClr val="333333"/>
                    </a:solidFill>
                    <a:effectLst/>
                    <a:latin typeface="Arial" panose="020B0604020202020204" pitchFamily="34" charset="0"/>
                    <a:ea typeface="宋体" panose="02010600030101010101" pitchFamily="2" charset="-122"/>
                    <a:cs typeface="宋体" panose="02010600030101010101" pitchFamily="2" charset="-122"/>
                  </a:rPr>
                  <a:t>b|a</a:t>
                </a:r>
                <a:r>
                  <a:rPr lang="en-US" altLang="zh-CN" sz="2000" spc="45" dirty="0">
                    <a:solidFill>
                      <a:srgbClr val="333333"/>
                    </a:solidFill>
                    <a:effectLst/>
                    <a:latin typeface="Arial" panose="020B0604020202020204" pitchFamily="34" charset="0"/>
                    <a:ea typeface="宋体" panose="02010600030101010101" pitchFamily="2" charset="-122"/>
                    <a:cs typeface="宋体" panose="02010600030101010101" pitchFamily="2" charset="-122"/>
                  </a:rPr>
                  <a:t>)</a:t>
                </a:r>
                <a:r>
                  <a:rPr lang="zh-CN" altLang="zh-CN" sz="20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有：</a:t>
                </a:r>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a:p>
                <a:pPr indent="304800" algn="just" latinLnBrk="1">
                  <a:lnSpc>
                    <a:spcPts val="2400"/>
                  </a:lnSpc>
                </a:pPr>
                <a:r>
                  <a:rPr lang="en-US" altLang="zh-CN" sz="2000" dirty="0">
                    <a:effectLst/>
                    <a:ea typeface="宋体" panose="02010600030101010101" pitchFamily="2" charset="-122"/>
                    <a:cs typeface="宋体" panose="02010600030101010101" pitchFamily="2" charset="-122"/>
                  </a:rPr>
                  <a:t>                                                                                                                          </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den>
                    </m:f>
                  </m:oMath>
                </a14:m>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a:p>
                <a:pPr indent="266700"/>
                <a:r>
                  <a:rPr lang="zh-CN" altLang="zh-CN" sz="2000" spc="45" dirty="0">
                    <a:solidFill>
                      <a:srgbClr val="333333"/>
                    </a:solidFill>
                    <a:effectLst/>
                    <a:latin typeface="Arial" panose="020B0604020202020204" pitchFamily="34" charset="0"/>
                    <a:ea typeface="等线" panose="02010600030101010101" pitchFamily="2" charset="-122"/>
                    <a:cs typeface="Arial" panose="020B0604020202020204" pitchFamily="34" charset="0"/>
                  </a:rPr>
                  <a:t>将观测量</a:t>
                </a:r>
                <a:r>
                  <a:rPr lang="en-US" altLang="zh-CN" sz="2000" spc="45"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z</a:t>
                </a:r>
                <a:r>
                  <a:rPr lang="en-US" altLang="zh-CN" sz="2000" spc="45" baseline="-25000"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k</a:t>
                </a:r>
                <a:r>
                  <a:rPr lang="zh-CN" altLang="zh-CN" sz="2000" spc="45" dirty="0">
                    <a:solidFill>
                      <a:srgbClr val="333333"/>
                    </a:solidFill>
                    <a:effectLst/>
                    <a:latin typeface="Arial" panose="020B0604020202020204" pitchFamily="34" charset="0"/>
                    <a:ea typeface="等线" panose="02010600030101010101" pitchFamily="2" charset="-122"/>
                    <a:cs typeface="Arial" panose="020B0604020202020204" pitchFamily="34" charset="0"/>
                  </a:rPr>
                  <a:t>独立出来，有：</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e>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e>
                      </m:d>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sub>
                          </m:sSub>
                        </m:e>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e>
                      </m:d>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2000" spc="45"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zh-CN" sz="2000" spc="45" dirty="0">
                    <a:solidFill>
                      <a:srgbClr val="333333"/>
                    </a:solidFill>
                    <a:effectLst/>
                    <a:latin typeface="Arial" panose="020B0604020202020204" pitchFamily="34" charset="0"/>
                    <a:ea typeface="等线" panose="02010600030101010101" pitchFamily="2" charset="-122"/>
                    <a:cs typeface="Arial" panose="020B0604020202020204" pitchFamily="34" charset="0"/>
                  </a:rPr>
                  <a:t>将上式代入得</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latinLnBrk="1">
                  <a:lnSpc>
                    <a:spcPts val="2400"/>
                  </a:lnSpc>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den>
                      </m:f>
                    </m:oMath>
                  </m:oMathPara>
                </a14:m>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2000" spc="45"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zh-CN" sz="2000" spc="45" dirty="0">
                    <a:solidFill>
                      <a:srgbClr val="333333"/>
                    </a:solidFill>
                    <a:effectLst/>
                    <a:latin typeface="Arial" panose="020B0604020202020204" pitchFamily="34" charset="0"/>
                    <a:ea typeface="等线" panose="02010600030101010101" pitchFamily="2" charset="-122"/>
                    <a:cs typeface="Arial" panose="020B0604020202020204" pitchFamily="34" charset="0"/>
                  </a:rPr>
                  <a:t>由条件概率定义</a:t>
                </a:r>
                <a:r>
                  <a:rPr lang="en-US" altLang="zh-CN" sz="2000" spc="45"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p(</a:t>
                </a:r>
                <a:r>
                  <a:rPr lang="en-US" altLang="zh-CN" sz="2000" spc="45"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a,b</a:t>
                </a:r>
                <a:r>
                  <a:rPr lang="en-US" altLang="zh-CN" sz="2000" spc="45"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)=p(</a:t>
                </a:r>
                <a:r>
                  <a:rPr lang="en-US" altLang="zh-CN" sz="2000" spc="45"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a|b</a:t>
                </a:r>
                <a:r>
                  <a:rPr lang="en-US" altLang="zh-CN" sz="2000" spc="45"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)p(b)</a:t>
                </a:r>
                <a:r>
                  <a:rPr lang="zh-CN" altLang="zh-CN" sz="2000" spc="45" dirty="0">
                    <a:solidFill>
                      <a:srgbClr val="333333"/>
                    </a:solidFill>
                    <a:effectLst/>
                    <a:latin typeface="Arial" panose="020B0604020202020204" pitchFamily="34" charset="0"/>
                    <a:ea typeface="等线" panose="02010600030101010101" pitchFamily="2" charset="-122"/>
                    <a:cs typeface="Arial" panose="020B0604020202020204" pitchFamily="34" charset="0"/>
                  </a:rPr>
                  <a:t>有：</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zh-CN" sz="2000" spc="45" dirty="0">
                    <a:solidFill>
                      <a:srgbClr val="333333"/>
                    </a:solidFill>
                    <a:effectLst/>
                    <a:latin typeface="Arial" panose="020B0604020202020204" pitchFamily="34" charset="0"/>
                    <a:ea typeface="等线" panose="02010600030101010101" pitchFamily="2" charset="-122"/>
                    <a:cs typeface="Arial" panose="020B0604020202020204" pitchFamily="34" charset="0"/>
                  </a:rPr>
                  <a:t>由联合分布概率公式有</a:t>
                </a:r>
                <a:r>
                  <a:rPr lang="en-US" altLang="zh-CN" sz="2000" spc="45"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:p(</a:t>
                </a:r>
                <a:r>
                  <a:rPr lang="en-US" altLang="zh-CN" sz="2000" spc="45"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a,b|c</a:t>
                </a:r>
                <a:r>
                  <a:rPr lang="en-US" altLang="zh-CN" sz="2000" spc="45"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)=p(</a:t>
                </a:r>
                <a:r>
                  <a:rPr lang="en-US" altLang="zh-CN" sz="2000" spc="45"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a|b,c</a:t>
                </a:r>
                <a:r>
                  <a:rPr lang="en-US" altLang="zh-CN" sz="2000" spc="45"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)p(</a:t>
                </a:r>
                <a:r>
                  <a:rPr lang="en-US" altLang="zh-CN" sz="2000" spc="45" dirty="0" err="1">
                    <a:solidFill>
                      <a:srgbClr val="333333"/>
                    </a:solidFill>
                    <a:effectLst/>
                    <a:latin typeface="Arial" panose="020B0604020202020204" pitchFamily="34" charset="0"/>
                    <a:ea typeface="等线" panose="02010600030101010101" pitchFamily="2" charset="-122"/>
                    <a:cs typeface="Times New Roman" panose="02020603050405020304" pitchFamily="18" charset="0"/>
                  </a:rPr>
                  <a:t>b|c</a:t>
                </a:r>
                <a:r>
                  <a:rPr lang="en-US" altLang="zh-CN" sz="2000" spc="45"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sub>
                          </m:sSub>
                        </m:e>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e>
                      </m:d>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e>
                      </m:d>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e>
                      </m:d>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又由贝叶斯公式有</a:t>
                </a:r>
              </a:p>
              <a:p>
                <a:pPr indent="304800" algn="just" latinLnBrk="1">
                  <a:lnSpc>
                    <a:spcPts val="2400"/>
                  </a:lnSpc>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den>
                      </m:f>
                    </m:oMath>
                  </m:oMathPara>
                </a14:m>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a:p>
                <a:pPr indent="266700" algn="just" latinLnBrk="1">
                  <a:lnSpc>
                    <a:spcPts val="2400"/>
                  </a:lnSpc>
                </a:pPr>
                <a:r>
                  <a:rPr lang="zh-CN" altLang="zh-CN" sz="20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假设各个的观测是相互独立的，则有：</a:t>
                </a:r>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2000" spc="45"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−1</m:t>
                              </m:r>
                            </m:sub>
                          </m:sSub>
                        </m:e>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e>
                      </m:d>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b>
                          </m:sSub>
                        </m:e>
                      </m:d>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代入可得：</a:t>
                </a:r>
              </a:p>
              <a:p>
                <a:pPr indent="304800" algn="just" latinLnBrk="1">
                  <a:lnSpc>
                    <a:spcPts val="2400"/>
                  </a:lnSpc>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d>
                        <m:dPr>
                          <m:ctrlPr>
                            <a:rPr lang="zh-CN" altLang="zh-CN" sz="2000" i="1">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e>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e>
                      </m:d>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d>
                            <m:dPr>
                              <m:ctrlPr>
                                <a:rPr lang="zh-CN" altLang="zh-CN" sz="2000" i="1">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e>
                          </m:d>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d>
                            <m:dPr>
                              <m:ctrlPr>
                                <a:rPr lang="zh-CN" altLang="zh-CN" sz="2000" i="1">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e>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sub>
                              </m:sSub>
                            </m:e>
                          </m:d>
                        </m:num>
                        <m:den>
                          <m:r>
                            <a:rPr lang="en-US" altLang="zh-CN" sz="2000" i="1">
                              <a:effectLst/>
                              <a:latin typeface="Cambria Math" panose="02040503050406030204" pitchFamily="18" charset="0"/>
                              <a:ea typeface="宋体" panose="02010600030101010101" pitchFamily="2" charset="-122"/>
                              <a:cs typeface="宋体" panose="02010600030101010101" pitchFamily="2" charset="-122"/>
                            </a:rPr>
                            <m:t>𝑝</m:t>
                          </m:r>
                          <m:d>
                            <m:dPr>
                              <m:ctrlPr>
                                <a:rPr lang="zh-CN" altLang="zh-CN" sz="2000" i="1">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sub>
                              </m:sSub>
                              <m:r>
                                <a:rPr lang="en-US" altLang="zh-CN" sz="20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宋体" panose="02010600030101010101" pitchFamily="2" charset="-122"/>
                                    </a:rPr>
                                    <m:t>𝑧</m:t>
                                  </m:r>
                                </m:e>
                                <m:sub>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𝑘</m:t>
                                  </m:r>
                                  <m:r>
                                    <a:rPr lang="en-US" altLang="zh-CN" sz="2000" i="1">
                                      <a:effectLst/>
                                      <a:latin typeface="Cambria Math" panose="02040503050406030204" pitchFamily="18" charset="0"/>
                                      <a:ea typeface="宋体" panose="02010600030101010101" pitchFamily="2" charset="-122"/>
                                      <a:cs typeface="宋体" panose="02010600030101010101" pitchFamily="2" charset="-122"/>
                                    </a:rPr>
                                    <m:t>−1</m:t>
                                  </m:r>
                                </m:sub>
                              </m:sSub>
                            </m:e>
                          </m:d>
                        </m:den>
                      </m:f>
                    </m:oMath>
                  </m:oMathPara>
                </a14:m>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9" name="文本框 8">
                <a:extLst>
                  <a:ext uri="{FF2B5EF4-FFF2-40B4-BE49-F238E27FC236}">
                    <a16:creationId xmlns:a16="http://schemas.microsoft.com/office/drawing/2014/main" id="{D2FC3A04-A4B6-47C1-9CAE-A56571421DE1}"/>
                  </a:ext>
                </a:extLst>
              </p:cNvPr>
              <p:cNvSpPr txBox="1">
                <a:spLocks noRot="1" noChangeAspect="1" noMove="1" noResize="1" noEditPoints="1" noAdjustHandles="1" noChangeArrowheads="1" noChangeShapeType="1" noTextEdit="1"/>
              </p:cNvSpPr>
              <p:nvPr/>
            </p:nvSpPr>
            <p:spPr>
              <a:xfrm>
                <a:off x="2941504" y="3276126"/>
                <a:ext cx="13136695" cy="6863417"/>
              </a:xfrm>
              <a:prstGeom prst="rect">
                <a:avLst/>
              </a:prstGeom>
              <a:blipFill>
                <a:blip r:embed="rId7"/>
                <a:stretch>
                  <a:fillRect l="-139" t="-622" r="-139" b="-13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9151057"/>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968495"/>
            <a:ext cx="7791450" cy="1962140"/>
          </a:xfrm>
          <a:prstGeom prst="rect">
            <a:avLst/>
          </a:prstGeom>
        </p:spPr>
        <p:txBody>
          <a:bodyPr lIns="0" tIns="0" rIns="0" bIns="0" rtlCol="0" anchor="t">
            <a:spAutoFit/>
          </a:bodyPr>
          <a:lstStyle/>
          <a:p>
            <a:pPr algn="l">
              <a:lnSpc>
                <a:spcPts val="3129"/>
              </a:lnSpc>
            </a:pPr>
            <a:r>
              <a:rPr lang="zh-CN" altLang="en-US" sz="2100" dirty="0">
                <a:solidFill>
                  <a:srgbClr val="707070"/>
                </a:solidFill>
                <a:ea typeface="字由点字典黑 65J"/>
              </a:rPr>
              <a:t>粒子滤波算法（</a:t>
            </a:r>
            <a:r>
              <a:rPr lang="en-US" altLang="zh-CN" sz="2100" dirty="0">
                <a:solidFill>
                  <a:srgbClr val="707070"/>
                </a:solidFill>
                <a:ea typeface="字由点字典黑 65J"/>
              </a:rPr>
              <a:t>Bootstrap</a:t>
            </a:r>
            <a:r>
              <a:rPr lang="zh-CN" altLang="en-US" sz="2100" dirty="0">
                <a:solidFill>
                  <a:srgbClr val="707070"/>
                </a:solidFill>
                <a:ea typeface="字由点字典黑 65J"/>
              </a:rPr>
              <a:t>算法）是一种源于</a:t>
            </a:r>
            <a:r>
              <a:rPr lang="en-US" altLang="zh-CN" sz="2100" dirty="0">
                <a:solidFill>
                  <a:srgbClr val="707070"/>
                </a:solidFill>
                <a:ea typeface="字由点字典黑 65J"/>
              </a:rPr>
              <a:t>Monte Carlo</a:t>
            </a:r>
            <a:r>
              <a:rPr lang="zh-CN" altLang="en-US" sz="2100" dirty="0">
                <a:solidFill>
                  <a:srgbClr val="707070"/>
                </a:solidFill>
                <a:ea typeface="字由点字典黑 65J"/>
              </a:rPr>
              <a:t>思想的递推贝叶斯滤波算法，即以某事件出现的频率来指代该事件的概率。核心为利用一系列大量采样的加权和表示后验概率密度，来近似积分运算，进而可以简便分析非线性动态系统。也称蒙特卡洛模拟方法或贝叶斯重要性采样。</a:t>
            </a:r>
            <a:endParaRPr lang="en-US" sz="2100" dirty="0">
              <a:solidFill>
                <a:srgbClr val="707070"/>
              </a:solidFill>
              <a:ea typeface="字由点字典黑 65J"/>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7531" t="55822" r="27531" b="38300"/>
          <a:stretch>
            <a:fillRect/>
          </a:stretch>
        </p:blipFill>
        <p:spPr>
          <a:xfrm>
            <a:off x="1047750" y="5731542"/>
            <a:ext cx="3235460" cy="67122"/>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96172" y="1488643"/>
            <a:ext cx="1728404" cy="1728404"/>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46" b="47348"/>
          <a:stretch>
            <a:fillRect/>
          </a:stretch>
        </p:blipFill>
        <p:spPr>
          <a:xfrm rot="-3014790">
            <a:off x="7593422" y="2149582"/>
            <a:ext cx="1007396" cy="46194"/>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46" b="47348"/>
          <a:stretch>
            <a:fillRect/>
          </a:stretch>
        </p:blipFill>
        <p:spPr>
          <a:xfrm rot="-3014790">
            <a:off x="7791838" y="1728281"/>
            <a:ext cx="1000528" cy="45879"/>
          </a:xfrm>
          <a:prstGeom prst="rect">
            <a:avLst/>
          </a:prstGeom>
        </p:spPr>
      </p:pic>
      <p:sp>
        <p:nvSpPr>
          <p:cNvPr id="8" name="TextBox 8"/>
          <p:cNvSpPr txBox="1"/>
          <p:nvPr/>
        </p:nvSpPr>
        <p:spPr>
          <a:xfrm>
            <a:off x="1028700" y="1047750"/>
            <a:ext cx="7109741" cy="1288686"/>
          </a:xfrm>
          <a:prstGeom prst="rect">
            <a:avLst/>
          </a:prstGeom>
        </p:spPr>
        <p:txBody>
          <a:bodyPr lIns="0" tIns="0" rIns="0" bIns="0" rtlCol="0" anchor="t">
            <a:spAutoFit/>
          </a:bodyPr>
          <a:lstStyle/>
          <a:p>
            <a:pPr algn="l">
              <a:lnSpc>
                <a:spcPts val="11327"/>
              </a:lnSpc>
            </a:pPr>
            <a:r>
              <a:rPr lang="zh-CN" altLang="en-US" sz="6000" spc="451" dirty="0">
                <a:solidFill>
                  <a:srgbClr val="000000"/>
                </a:solidFill>
                <a:latin typeface="Anton Bold"/>
              </a:rPr>
              <a:t>粒子滤波</a:t>
            </a:r>
            <a:endParaRPr lang="en-US" sz="6000" spc="451" dirty="0">
              <a:solidFill>
                <a:srgbClr val="000000"/>
              </a:solidFill>
              <a:latin typeface="Anton Bold"/>
            </a:endParaRPr>
          </a:p>
        </p:txBody>
      </p:sp>
      <p:pic>
        <p:nvPicPr>
          <p:cNvPr id="9" name="Picture 9"/>
          <p:cNvPicPr>
            <a:picLocks noChangeAspect="1"/>
          </p:cNvPicPr>
          <p:nvPr/>
        </p:nvPicPr>
        <p:blipFill>
          <a:blip r:embed="rId6"/>
          <a:srcRect t="7008" r="93" b="3023"/>
          <a:stretch>
            <a:fillRect/>
          </a:stretch>
        </p:blipFill>
        <p:spPr>
          <a:xfrm>
            <a:off x="10601216" y="-203170"/>
            <a:ext cx="7895330" cy="10671523"/>
          </a:xfrm>
          <a:prstGeom prst="rect">
            <a:avLst/>
          </a:prstGeom>
        </p:spPr>
      </p:pic>
    </p:spTree>
    <p:extLst>
      <p:ext uri="{BB962C8B-B14F-4D97-AF65-F5344CB8AC3E}">
        <p14:creationId xmlns:p14="http://schemas.microsoft.com/office/powerpoint/2010/main" val="410596084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贝叶斯重要性采样</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01</a:t>
            </a:r>
          </a:p>
        </p:txBody>
      </p:sp>
      <p:sp>
        <p:nvSpPr>
          <p:cNvPr id="9" name="文本框 8">
            <a:extLst>
              <a:ext uri="{FF2B5EF4-FFF2-40B4-BE49-F238E27FC236}">
                <a16:creationId xmlns:a16="http://schemas.microsoft.com/office/drawing/2014/main" id="{D2FC3A04-A4B6-47C1-9CAE-A56571421DE1}"/>
              </a:ext>
            </a:extLst>
          </p:cNvPr>
          <p:cNvSpPr txBox="1"/>
          <p:nvPr/>
        </p:nvSpPr>
        <p:spPr>
          <a:xfrm>
            <a:off x="2761762" y="3337086"/>
            <a:ext cx="13087838" cy="6117829"/>
          </a:xfrm>
          <a:prstGeom prst="rect">
            <a:avLst/>
          </a:prstGeom>
          <a:noFill/>
        </p:spPr>
        <p:txBody>
          <a:bodyPr wrap="square">
            <a:spAutoFit/>
          </a:bodyPr>
          <a:lstStyle/>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该算法是从已知的、较方便采样的分布</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q (x k)</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中采样</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通过对分布的采样粒子点进行加权来近似</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p (x0:k|z1:k)</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，简单来讲就是再定义</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f(</a:t>
            </a:r>
            <a:r>
              <a:rPr lang="en-US" altLang="zh-CN" sz="2400" spc="45" dirty="0" err="1">
                <a:solidFill>
                  <a:srgbClr val="333333"/>
                </a:solidFill>
                <a:effectLst/>
                <a:latin typeface="Arial" panose="020B0604020202020204" pitchFamily="34" charset="0"/>
                <a:ea typeface="宋体" panose="02010600030101010101" pitchFamily="2" charset="-122"/>
                <a:cs typeface="Arial" panose="020B0604020202020204" pitchFamily="34" charset="0"/>
              </a:rPr>
              <a:t>xk</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的数学期望。具体如下：</a:t>
            </a:r>
          </a:p>
          <a:p>
            <a:pPr indent="304800" algn="just" latinLnBrk="1">
              <a:lnSpc>
                <a:spcPct val="150000"/>
              </a:lnSpc>
            </a:pP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其中</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q(x0:k|z1:k)</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为重要性函数。引入 为重要性采样权函数。</a:t>
            </a:r>
          </a:p>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可写为：</a:t>
            </a:r>
          </a:p>
          <a:p>
            <a:pPr indent="304800" algn="just" latinLnBrk="1">
              <a:lnSpc>
                <a:spcPct val="150000"/>
              </a:lnSpc>
            </a:pP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借助</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q (x0:k|z1:k)</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得到的样本和与</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f (x0:k)</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相关量进行估计。前提是可以计算</a:t>
            </a:r>
            <a:r>
              <a:rPr lang="en-US" altLang="zh-CN" sz="2400" spc="45" dirty="0" err="1">
                <a:solidFill>
                  <a:srgbClr val="333333"/>
                </a:solidFill>
                <a:effectLst/>
                <a:latin typeface="Arial" panose="020B0604020202020204" pitchFamily="34" charset="0"/>
                <a:ea typeface="宋体" panose="02010600030101010101" pitchFamily="2" charset="-122"/>
                <a:cs typeface="Arial" panose="020B0604020202020204" pitchFamily="34" charset="0"/>
              </a:rPr>
              <a:t>wk</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(x0:k)</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，进而推测</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q(x0:k|z1:k)</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，虽然分布</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q (x0:k|z1:k)</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未知，但能够借助下面式子</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E[f (x0:k)]</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近似表示：</a:t>
            </a:r>
          </a:p>
          <a:p>
            <a:pPr indent="304800" algn="just" latinLnBrk="1">
              <a:lnSpc>
                <a:spcPct val="150000"/>
              </a:lnSpc>
            </a:pPr>
            <a:endParaRPr lang="en-US" altLang="zh-CN" sz="2400" spc="45" dirty="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按照下面的式子归一化权值：</a:t>
            </a:r>
          </a:p>
          <a:p>
            <a:pPr indent="304800" algn="just" latinLnBrk="1">
              <a:lnSpc>
                <a:spcPct val="150000"/>
              </a:lnSpc>
            </a:pP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A5F1C1DB-BA7A-4DE1-80D8-8FB25828E4BA}"/>
                  </a:ext>
                </a:extLst>
              </p:cNvPr>
              <p:cNvSpPr txBox="1"/>
              <p:nvPr/>
            </p:nvSpPr>
            <p:spPr>
              <a:xfrm>
                <a:off x="4572000" y="4386049"/>
                <a:ext cx="9144000"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𝐸</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d>
                        </m:e>
                      </m:d>
                      <m:r>
                        <a:rPr lang="zh-CN" altLang="en-US" i="0">
                          <a:latin typeface="Cambria Math" panose="02040503050406030204" pitchFamily="18" charset="0"/>
                        </a:rPr>
                        <m:t>=</m:t>
                      </m:r>
                      <m:nary>
                        <m:naryPr>
                          <m:subHide m:val="on"/>
                          <m:supHide m:val="on"/>
                          <m:ctrlPr>
                            <a:rPr lang="zh-CN" altLang="en-US" i="1">
                              <a:latin typeface="Cambria Math" panose="02040503050406030204" pitchFamily="18" charset="0"/>
                            </a:rPr>
                          </m:ctrlPr>
                        </m:naryPr>
                        <m:sub/>
                        <m:sup/>
                        <m:e>
                          <m:r>
                            <a:rPr lang="zh-CN" altLang="en-US" i="1">
                              <a:latin typeface="Cambria Math" panose="02040503050406030204" pitchFamily="18" charset="0"/>
                            </a:rPr>
                            <m:t>𝑓</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d>
                          <m:r>
                            <a:rPr lang="zh-CN" altLang="en-US" i="1">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m:t>
                                  </m:r>
                                  <m:r>
                                    <a:rPr lang="zh-CN" altLang="en-US" i="1">
                                      <a:latin typeface="Cambria Math" panose="02040503050406030204" pitchFamily="18" charset="0"/>
                                    </a:rPr>
                                    <m:t>𝑘</m:t>
                                  </m:r>
                                </m:sub>
                              </m:sSub>
                            </m:e>
                          </m:d>
                          <m:r>
                            <a:rPr lang="zh-CN" altLang="en-US" i="1">
                              <a:latin typeface="Cambria Math" panose="02040503050406030204" pitchFamily="18" charset="0"/>
                            </a:rPr>
                            <m:t>𝑑</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r>
                            <a:rPr lang="zh-CN" altLang="en-US" i="0">
                              <a:latin typeface="Cambria Math" panose="02040503050406030204" pitchFamily="18" charset="0"/>
                            </a:rPr>
                            <m:t>=</m:t>
                          </m:r>
                          <m:nary>
                            <m:naryPr>
                              <m:subHide m:val="on"/>
                              <m:supHide m:val="on"/>
                              <m:ctrlPr>
                                <a:rPr lang="zh-CN" altLang="en-US" i="1">
                                  <a:latin typeface="Cambria Math" panose="02040503050406030204" pitchFamily="18" charset="0"/>
                                </a:rPr>
                              </m:ctrlPr>
                            </m:naryPr>
                            <m:sub/>
                            <m:sup/>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d>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d>
                                        <m:dPr>
                                          <m:begChr m:val="|"/>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m:t>
                                              </m:r>
                                              <m:r>
                                                <a:rPr lang="zh-CN" altLang="en-US" i="1">
                                                  <a:latin typeface="Cambria Math" panose="02040503050406030204" pitchFamily="18" charset="0"/>
                                                </a:rPr>
                                                <m:t>𝑘</m:t>
                                              </m:r>
                                            </m:sub>
                                          </m:sSub>
                                        </m:e>
                                      </m:d>
                                    </m:e>
                                  </m:d>
                                </m:num>
                                <m:den>
                                  <m:r>
                                    <a:rPr lang="zh-CN" altLang="en-US" i="1">
                                      <a:latin typeface="Cambria Math" panose="02040503050406030204" pitchFamily="18" charset="0"/>
                                    </a:rPr>
                                    <m:t>𝑞</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d>
                                        <m:dPr>
                                          <m:begChr m:val="|"/>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m:t>
                                              </m:r>
                                              <m:r>
                                                <a:rPr lang="zh-CN" altLang="en-US" i="1">
                                                  <a:latin typeface="Cambria Math" panose="02040503050406030204" pitchFamily="18" charset="0"/>
                                                </a:rPr>
                                                <m:t>𝑘</m:t>
                                              </m:r>
                                            </m:sub>
                                          </m:sSub>
                                        </m:e>
                                      </m:d>
                                    </m:e>
                                  </m:d>
                                </m:den>
                              </m:f>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𝑞</m:t>
                                  </m:r>
                                </m:e>
                              </m:d>
                            </m:e>
                          </m:nary>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d>
                        <m:dPr>
                          <m:beg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m:t>
                              </m:r>
                              <m:r>
                                <a:rPr lang="zh-CN" altLang="en-US" i="1">
                                  <a:latin typeface="Cambria Math" panose="02040503050406030204" pitchFamily="18" charset="0"/>
                                </a:rPr>
                                <m:t>𝑘</m:t>
                              </m:r>
                            </m:sub>
                          </m:sSub>
                        </m:e>
                      </m:d>
                      <m:r>
                        <a:rPr lang="zh-CN" altLang="en-US" i="1">
                          <a:latin typeface="Cambria Math" panose="02040503050406030204" pitchFamily="18" charset="0"/>
                        </a:rPr>
                        <m:t>𝑑</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oMath>
                  </m:oMathPara>
                </a14:m>
                <a:endParaRPr lang="zh-CN" altLang="en-US" dirty="0"/>
              </a:p>
            </p:txBody>
          </p:sp>
        </mc:Choice>
        <mc:Fallback>
          <p:sp>
            <p:nvSpPr>
              <p:cNvPr id="13" name="文本框 12">
                <a:extLst>
                  <a:ext uri="{FF2B5EF4-FFF2-40B4-BE49-F238E27FC236}">
                    <a16:creationId xmlns:a16="http://schemas.microsoft.com/office/drawing/2014/main" id="{A5F1C1DB-BA7A-4DE1-80D8-8FB25828E4BA}"/>
                  </a:ext>
                </a:extLst>
              </p:cNvPr>
              <p:cNvSpPr txBox="1">
                <a:spLocks noRot="1" noChangeAspect="1" noMove="1" noResize="1" noEditPoints="1" noAdjustHandles="1" noChangeArrowheads="1" noChangeShapeType="1" noTextEdit="1"/>
              </p:cNvSpPr>
              <p:nvPr/>
            </p:nvSpPr>
            <p:spPr>
              <a:xfrm>
                <a:off x="4572000" y="4386049"/>
                <a:ext cx="9144000" cy="75745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21946518-4F80-4A3D-9F6A-F85874F34A5D}"/>
                  </a:ext>
                </a:extLst>
              </p:cNvPr>
              <p:cNvSpPr txBox="1"/>
              <p:nvPr/>
            </p:nvSpPr>
            <p:spPr>
              <a:xfrm>
                <a:off x="4572000" y="5731783"/>
                <a:ext cx="9144000" cy="658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𝐸</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d>
                        </m:e>
                      </m:d>
                      <m:r>
                        <a:rPr lang="zh-CN" altLang="en-US" i="0">
                          <a:latin typeface="Cambria Math" panose="02040503050406030204" pitchFamily="18" charset="0"/>
                        </a:rPr>
                        <m:t>=</m:t>
                      </m:r>
                      <m:nary>
                        <m:naryPr>
                          <m:subHide m:val="on"/>
                          <m:supHide m:val="on"/>
                          <m:ctrlPr>
                            <a:rPr lang="zh-CN" altLang="en-US" i="1">
                              <a:latin typeface="Cambria Math" panose="02040503050406030204" pitchFamily="18" charset="0"/>
                            </a:rPr>
                          </m:ctrlPr>
                        </m:naryPr>
                        <m:sub/>
                        <m:sup/>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d>
                          <m:r>
                            <a:rPr lang="zh-CN" altLang="en-US" i="1">
                              <a:latin typeface="Cambria Math" panose="02040503050406030204" pitchFamily="18" charset="0"/>
                            </a:rPr>
                            <m:t>𝑝</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m:t>
                                  </m:r>
                                  <m:r>
                                    <a:rPr lang="zh-CN" altLang="en-US" i="1">
                                      <a:latin typeface="Cambria Math" panose="02040503050406030204" pitchFamily="18" charset="0"/>
                                    </a:rPr>
                                    <m:t>𝑘</m:t>
                                  </m:r>
                                </m:sub>
                              </m:sSub>
                            </m:e>
                          </m:d>
                          <m:r>
                            <a:rPr lang="zh-CN" altLang="en-US" i="1">
                              <a:latin typeface="Cambria Math" panose="02040503050406030204" pitchFamily="18" charset="0"/>
                            </a:rPr>
                            <m:t>𝑑</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r>
                            <a:rPr lang="zh-CN" altLang="en-US" i="0">
                              <a:latin typeface="Cambria Math" panose="02040503050406030204" pitchFamily="18" charset="0"/>
                            </a:rPr>
                            <m:t>=</m:t>
                          </m:r>
                          <m:nary>
                            <m:naryPr>
                              <m:subHide m:val="on"/>
                              <m:supHide m:val="on"/>
                              <m:ctrlPr>
                                <a:rPr lang="zh-CN" altLang="en-US" i="1">
                                  <a:latin typeface="Cambria Math" panose="02040503050406030204" pitchFamily="18" charset="0"/>
                                </a:rPr>
                              </m:ctrlPr>
                            </m:naryPr>
                            <m:sub/>
                            <m:sup/>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d>
                              <m:r>
                                <a:rPr lang="zh-CN" altLang="en-US" i="1">
                                  <a:latin typeface="Cambria Math" panose="02040503050406030204" pitchFamily="18" charset="0"/>
                                </a:rPr>
                                <m:t>𝑞</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m:t>
                                      </m:r>
                                      <m:r>
                                        <a:rPr lang="zh-CN" altLang="en-US" i="1">
                                          <a:latin typeface="Cambria Math" panose="02040503050406030204" pitchFamily="18" charset="0"/>
                                        </a:rPr>
                                        <m:t>𝑘</m:t>
                                      </m:r>
                                    </m:sub>
                                  </m:sSub>
                                </m:e>
                              </m:d>
                              <m:r>
                                <a:rPr lang="zh-CN" altLang="en-US" i="1">
                                  <a:latin typeface="Cambria Math" panose="02040503050406030204" pitchFamily="18" charset="0"/>
                                </a:rPr>
                                <m:t>𝑑</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nary>
                        </m:e>
                      </m:nary>
                    </m:oMath>
                  </m:oMathPara>
                </a14:m>
                <a:endParaRPr lang="zh-CN" altLang="en-US" dirty="0"/>
              </a:p>
            </p:txBody>
          </p:sp>
        </mc:Choice>
        <mc:Fallback>
          <p:sp>
            <p:nvSpPr>
              <p:cNvPr id="14" name="文本框 13">
                <a:extLst>
                  <a:ext uri="{FF2B5EF4-FFF2-40B4-BE49-F238E27FC236}">
                    <a16:creationId xmlns:a16="http://schemas.microsoft.com/office/drawing/2014/main" id="{21946518-4F80-4A3D-9F6A-F85874F34A5D}"/>
                  </a:ext>
                </a:extLst>
              </p:cNvPr>
              <p:cNvSpPr txBox="1">
                <a:spLocks noRot="1" noChangeAspect="1" noMove="1" noResize="1" noEditPoints="1" noAdjustHandles="1" noChangeArrowheads="1" noChangeShapeType="1" noTextEdit="1"/>
              </p:cNvSpPr>
              <p:nvPr/>
            </p:nvSpPr>
            <p:spPr>
              <a:xfrm>
                <a:off x="4572000" y="5731783"/>
                <a:ext cx="9144000" cy="65877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F19AEE37-A416-4B22-AE19-632BA06CD4CB}"/>
                  </a:ext>
                </a:extLst>
              </p:cNvPr>
              <p:cNvSpPr txBox="1"/>
              <p:nvPr/>
            </p:nvSpPr>
            <p:spPr>
              <a:xfrm>
                <a:off x="4572000" y="7838768"/>
                <a:ext cx="9144000" cy="818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𝐸</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d>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sub>
                              </m:sSub>
                            </m:sup>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e>
                              </m:d>
                            </m:e>
                          </m:nary>
                        </m:num>
                        <m:den>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sub>
                              </m:s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e>
                              </m:d>
                            </m:e>
                          </m:nary>
                        </m:den>
                      </m:f>
                    </m:oMath>
                  </m:oMathPara>
                </a14:m>
                <a:endParaRPr lang="zh-CN" altLang="en-US" dirty="0"/>
              </a:p>
            </p:txBody>
          </p:sp>
        </mc:Choice>
        <mc:Fallback>
          <p:sp>
            <p:nvSpPr>
              <p:cNvPr id="16" name="文本框 15">
                <a:extLst>
                  <a:ext uri="{FF2B5EF4-FFF2-40B4-BE49-F238E27FC236}">
                    <a16:creationId xmlns:a16="http://schemas.microsoft.com/office/drawing/2014/main" id="{F19AEE37-A416-4B22-AE19-632BA06CD4CB}"/>
                  </a:ext>
                </a:extLst>
              </p:cNvPr>
              <p:cNvSpPr txBox="1">
                <a:spLocks noRot="1" noChangeAspect="1" noMove="1" noResize="1" noEditPoints="1" noAdjustHandles="1" noChangeArrowheads="1" noChangeShapeType="1" noTextEdit="1"/>
              </p:cNvSpPr>
              <p:nvPr/>
            </p:nvSpPr>
            <p:spPr>
              <a:xfrm>
                <a:off x="4572000" y="7838768"/>
                <a:ext cx="9144000" cy="8188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507EDC8D-3CCD-4BD5-ABD9-88CF8B48D553}"/>
                  </a:ext>
                </a:extLst>
              </p:cNvPr>
              <p:cNvSpPr txBox="1"/>
              <p:nvPr/>
            </p:nvSpPr>
            <p:spPr>
              <a:xfrm>
                <a:off x="4572000" y="8953583"/>
                <a:ext cx="9144000" cy="7954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836967"/>
                              </a:solidFill>
                              <a:latin typeface="Cambria Math" panose="02040503050406030204" pitchFamily="18" charset="0"/>
                            </a:rPr>
                          </m:ctrlPr>
                        </m:acc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m:t>
                              </m:r>
                            </m:sub>
                          </m:sSub>
                        </m:e>
                      </m:acc>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e>
                          </m:d>
                        </m:num>
                        <m:den>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sub>
                              </m:s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e>
                              </m:d>
                            </m:e>
                          </m:nary>
                        </m:den>
                      </m:f>
                    </m:oMath>
                  </m:oMathPara>
                </a14:m>
                <a:endParaRPr lang="zh-CN" altLang="en-US" dirty="0"/>
              </a:p>
            </p:txBody>
          </p:sp>
        </mc:Choice>
        <mc:Fallback>
          <p:sp>
            <p:nvSpPr>
              <p:cNvPr id="18" name="文本框 17">
                <a:extLst>
                  <a:ext uri="{FF2B5EF4-FFF2-40B4-BE49-F238E27FC236}">
                    <a16:creationId xmlns:a16="http://schemas.microsoft.com/office/drawing/2014/main" id="{507EDC8D-3CCD-4BD5-ABD9-88CF8B48D553}"/>
                  </a:ext>
                </a:extLst>
              </p:cNvPr>
              <p:cNvSpPr txBox="1">
                <a:spLocks noRot="1" noChangeAspect="1" noMove="1" noResize="1" noEditPoints="1" noAdjustHandles="1" noChangeArrowheads="1" noChangeShapeType="1" noTextEdit="1"/>
              </p:cNvSpPr>
              <p:nvPr/>
            </p:nvSpPr>
            <p:spPr>
              <a:xfrm>
                <a:off x="4572000" y="8953583"/>
                <a:ext cx="9144000" cy="79547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782766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贝叶斯重要性采样</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01</a:t>
            </a:r>
          </a:p>
        </p:txBody>
      </p:sp>
      <p:sp>
        <p:nvSpPr>
          <p:cNvPr id="9" name="文本框 8">
            <a:extLst>
              <a:ext uri="{FF2B5EF4-FFF2-40B4-BE49-F238E27FC236}">
                <a16:creationId xmlns:a16="http://schemas.microsoft.com/office/drawing/2014/main" id="{D2FC3A04-A4B6-47C1-9CAE-A56571421DE1}"/>
              </a:ext>
            </a:extLst>
          </p:cNvPr>
          <p:cNvSpPr txBox="1"/>
          <p:nvPr/>
        </p:nvSpPr>
        <p:spPr>
          <a:xfrm>
            <a:off x="2761762" y="3337086"/>
            <a:ext cx="13087838" cy="6117829"/>
          </a:xfrm>
          <a:prstGeom prst="rect">
            <a:avLst/>
          </a:prstGeom>
          <a:noFill/>
        </p:spPr>
        <p:txBody>
          <a:bodyPr wrap="square">
            <a:spAutoFit/>
          </a:bodyPr>
          <a:lstStyle/>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代入可得：</a:t>
            </a: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endPar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对任意可积函数有：</a:t>
            </a:r>
          </a:p>
          <a:p>
            <a:pPr indent="304800" algn="just" latinLnBrk="1">
              <a:lnSpc>
                <a:spcPct val="150000"/>
              </a:lnSpc>
            </a:pP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endParaRPr lang="en-US" altLang="zh-CN" sz="2400" spc="45" dirty="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在基础粒子滤波算法中，根据观测数据估量后验概率密度时，每当加入新的另一个观测变量的值时都要再次对整个序列的粒子权值进行计算</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序贯性重要采样方法采用了统计学中较为著名的序贯分析方法，首先进行粒子采样，在加入另一个的观测变量的值时生成新的权值和。这样就能够对后验概率进行一系列的递推估算来得到较为可靠的概率值。</a:t>
            </a:r>
          </a:p>
          <a:p>
            <a:pPr indent="304800" algn="just" latinLnBrk="1">
              <a:lnSpc>
                <a:spcPct val="150000"/>
              </a:lnSpc>
            </a:pP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419117B9-5819-465F-98D5-BC02D578D3BD}"/>
                  </a:ext>
                </a:extLst>
              </p:cNvPr>
              <p:cNvSpPr txBox="1"/>
              <p:nvPr/>
            </p:nvSpPr>
            <p:spPr>
              <a:xfrm>
                <a:off x="4572000" y="3924300"/>
                <a:ext cx="9144000"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𝐸</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Sub>
                            </m:e>
                          </m:d>
                        </m:e>
                      </m:d>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sub>
                          </m:sSub>
                        </m:sup>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e>
                          </m:d>
                        </m:e>
                      </m:nary>
                      <m:acc>
                        <m:accPr>
                          <m:chr m:val="̃"/>
                          <m:ctrlPr>
                            <a:rPr lang="zh-CN" altLang="en-US" i="1">
                              <a:solidFill>
                                <a:srgbClr val="836967"/>
                              </a:solidFill>
                              <a:latin typeface="Cambria Math" panose="02040503050406030204" pitchFamily="18" charset="0"/>
                            </a:rPr>
                          </m:ctrlPr>
                        </m:acc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m:t>
                              </m:r>
                            </m:sub>
                          </m:sSub>
                        </m:e>
                      </m:acc>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e>
                      </m:d>
                    </m:oMath>
                  </m:oMathPara>
                </a14:m>
                <a:endParaRPr lang="zh-CN" altLang="en-US" dirty="0"/>
              </a:p>
            </p:txBody>
          </p:sp>
        </mc:Choice>
        <mc:Fallback>
          <p:sp>
            <p:nvSpPr>
              <p:cNvPr id="15" name="文本框 14">
                <a:extLst>
                  <a:ext uri="{FF2B5EF4-FFF2-40B4-BE49-F238E27FC236}">
                    <a16:creationId xmlns:a16="http://schemas.microsoft.com/office/drawing/2014/main" id="{419117B9-5819-465F-98D5-BC02D578D3BD}"/>
                  </a:ext>
                </a:extLst>
              </p:cNvPr>
              <p:cNvSpPr txBox="1">
                <a:spLocks noRot="1" noChangeAspect="1" noMove="1" noResize="1" noEditPoints="1" noAdjustHandles="1" noChangeArrowheads="1" noChangeShapeType="1" noTextEdit="1"/>
              </p:cNvSpPr>
              <p:nvPr/>
            </p:nvSpPr>
            <p:spPr>
              <a:xfrm>
                <a:off x="4572000" y="3924300"/>
                <a:ext cx="9144000" cy="8712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09D5719C-5172-44D7-B56B-FDB1A17A4012}"/>
                  </a:ext>
                </a:extLst>
              </p:cNvPr>
              <p:cNvSpPr txBox="1"/>
              <p:nvPr/>
            </p:nvSpPr>
            <p:spPr>
              <a:xfrm>
                <a:off x="4572000" y="5633045"/>
                <a:ext cx="9144000" cy="818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𝐸</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sub>
                              </m:sSub>
                            </m:e>
                          </m:d>
                        </m:e>
                      </m:d>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i="0">
                                  <a:latin typeface="Cambria Math" panose="02040503050406030204" pitchFamily="18" charset="0"/>
                                </a:rPr>
                                <m:t>lim</m:t>
                              </m:r>
                            </m:e>
                            <m:li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sub>
                              </m:sSub>
                              <m:r>
                                <a:rPr lang="zh-CN" altLang="en-US" i="0">
                                  <a:latin typeface="Cambria Math" panose="02040503050406030204" pitchFamily="18" charset="0"/>
                                </a:rPr>
                                <m:t>−−&gt;∞</m:t>
                              </m:r>
                            </m:lim>
                          </m:limLow>
                        </m:fName>
                        <m:e>
                          <m:f>
                            <m:fPr>
                              <m:ctrlPr>
                                <a:rPr lang="zh-CN" altLang="en-US" i="1">
                                  <a:solidFill>
                                    <a:srgbClr val="836967"/>
                                  </a:solidFill>
                                  <a:latin typeface="Cambria Math" panose="02040503050406030204" pitchFamily="18" charset="0"/>
                                </a:rPr>
                              </m:ctrlPr>
                            </m:fPr>
                            <m:num>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sub>
                                  </m:sSub>
                                </m:sup>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e>
                                  </m:d>
                                </m:e>
                              </m:nary>
                            </m:num>
                            <m:den>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sub>
                                  </m:s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0">
                                              <a:latin typeface="Cambria Math" panose="02040503050406030204" pitchFamily="18" charset="0"/>
                                            </a:rPr>
                                            <m:t>0:</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e>
                                  </m:d>
                                </m:e>
                              </m:nary>
                            </m:den>
                          </m:f>
                        </m:e>
                      </m:func>
                    </m:oMath>
                  </m:oMathPara>
                </a14:m>
                <a:endParaRPr lang="zh-CN" altLang="en-US" dirty="0"/>
              </a:p>
            </p:txBody>
          </p:sp>
        </mc:Choice>
        <mc:Fallback>
          <p:sp>
            <p:nvSpPr>
              <p:cNvPr id="17" name="文本框 16">
                <a:extLst>
                  <a:ext uri="{FF2B5EF4-FFF2-40B4-BE49-F238E27FC236}">
                    <a16:creationId xmlns:a16="http://schemas.microsoft.com/office/drawing/2014/main" id="{09D5719C-5172-44D7-B56B-FDB1A17A4012}"/>
                  </a:ext>
                </a:extLst>
              </p:cNvPr>
              <p:cNvSpPr txBox="1">
                <a:spLocks noRot="1" noChangeAspect="1" noMove="1" noResize="1" noEditPoints="1" noAdjustHandles="1" noChangeArrowheads="1" noChangeShapeType="1" noTextEdit="1"/>
              </p:cNvSpPr>
              <p:nvPr/>
            </p:nvSpPr>
            <p:spPr>
              <a:xfrm>
                <a:off x="4572000" y="5633045"/>
                <a:ext cx="9144000" cy="81887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937349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重采样</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02</a:t>
            </a:r>
          </a:p>
        </p:txBody>
      </p:sp>
      <p:sp>
        <p:nvSpPr>
          <p:cNvPr id="9" name="文本框 8">
            <a:extLst>
              <a:ext uri="{FF2B5EF4-FFF2-40B4-BE49-F238E27FC236}">
                <a16:creationId xmlns:a16="http://schemas.microsoft.com/office/drawing/2014/main" id="{D2FC3A04-A4B6-47C1-9CAE-A56571421DE1}"/>
              </a:ext>
            </a:extLst>
          </p:cNvPr>
          <p:cNvSpPr txBox="1"/>
          <p:nvPr/>
        </p:nvSpPr>
        <p:spPr>
          <a:xfrm>
            <a:off x="2761762" y="3337086"/>
            <a:ext cx="12859238" cy="1682577"/>
          </a:xfrm>
          <a:prstGeom prst="rect">
            <a:avLst/>
          </a:prstGeom>
          <a:noFill/>
        </p:spPr>
        <p:txBody>
          <a:bodyPr wrap="square">
            <a:spAutoFit/>
          </a:bodyPr>
          <a:lstStyle/>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在序贯性重要采样中存在较为重要的较大的问题就是权值退化现象</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重采样方法则可以有限减弱这一问题的影响，实质为减少或舍弃权值较小的粒子而复制较大的粒子，最后将粒子权值设置为合适值。</a:t>
            </a: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63027291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粒子滤波定位算法</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03</a:t>
            </a:r>
          </a:p>
        </p:txBody>
      </p:sp>
      <p:sp>
        <p:nvSpPr>
          <p:cNvPr id="9" name="文本框 8">
            <a:extLst>
              <a:ext uri="{FF2B5EF4-FFF2-40B4-BE49-F238E27FC236}">
                <a16:creationId xmlns:a16="http://schemas.microsoft.com/office/drawing/2014/main" id="{D2FC3A04-A4B6-47C1-9CAE-A56571421DE1}"/>
              </a:ext>
            </a:extLst>
          </p:cNvPr>
          <p:cNvSpPr txBox="1"/>
          <p:nvPr/>
        </p:nvSpPr>
        <p:spPr>
          <a:xfrm>
            <a:off x="2761762" y="3337086"/>
            <a:ext cx="12935438" cy="2236574"/>
          </a:xfrm>
          <a:prstGeom prst="rect">
            <a:avLst/>
          </a:prstGeom>
          <a:noFill/>
        </p:spPr>
        <p:txBody>
          <a:bodyPr wrap="square">
            <a:spAutoFit/>
          </a:bodyPr>
          <a:lstStyle/>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粒子滤波定位算法的核心即为上述粒子滤波原理，在机器人定位过程中，跟踪‘有利”的变量，即不同时间机器人的位置，初始时大量采样，接着在不同时刻进行贝叶斯滤波的“预测</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更新’的迭代过程，然后利用重采样对粒子轨迹修正，最后得到机器人位置状况的最优状态估计。</a:t>
            </a: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627887588"/>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40509" r="10655"/>
          <a:stretch>
            <a:fillRect/>
          </a:stretch>
        </p:blipFill>
        <p:spPr>
          <a:xfrm>
            <a:off x="-193117" y="0"/>
            <a:ext cx="7665820" cy="10458450"/>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42287" y="1517954"/>
            <a:ext cx="1728404" cy="1728404"/>
          </a:xfrm>
          <a:prstGeom prst="rect">
            <a:avLst/>
          </a:prstGeom>
        </p:spPr>
      </p:pic>
      <p:sp>
        <p:nvSpPr>
          <p:cNvPr id="5" name="TextBox 5"/>
          <p:cNvSpPr txBox="1"/>
          <p:nvPr/>
        </p:nvSpPr>
        <p:spPr>
          <a:xfrm>
            <a:off x="8787684" y="2847261"/>
            <a:ext cx="8988082" cy="883920"/>
          </a:xfrm>
          <a:prstGeom prst="rect">
            <a:avLst/>
          </a:prstGeom>
        </p:spPr>
        <p:txBody>
          <a:bodyPr lIns="0" tIns="0" rIns="0" bIns="0" rtlCol="0" anchor="t">
            <a:spAutoFit/>
          </a:bodyPr>
          <a:lstStyle/>
          <a:p>
            <a:pPr algn="l">
              <a:lnSpc>
                <a:spcPts val="6720"/>
              </a:lnSpc>
            </a:pPr>
            <a:r>
              <a:rPr lang="zh-CN" altLang="en-US" sz="6400" spc="198" dirty="0">
                <a:solidFill>
                  <a:srgbClr val="3D3D3D"/>
                </a:solidFill>
                <a:latin typeface="Open Sans Light Bold"/>
              </a:rPr>
              <a:t>随机信号估计效果</a:t>
            </a:r>
            <a:endParaRPr lang="en-US" sz="6400" spc="198" dirty="0">
              <a:solidFill>
                <a:srgbClr val="3D3D3D"/>
              </a:solidFill>
              <a:latin typeface="Open Sans Light Bold"/>
            </a:endParaRPr>
          </a:p>
        </p:txBody>
      </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16739537" y="2178893"/>
            <a:ext cx="1007396" cy="46194"/>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16937954" y="1757592"/>
            <a:ext cx="1000528" cy="45879"/>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293" y="3048000"/>
            <a:ext cx="4191000" cy="4191000"/>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43243" y="6050187"/>
            <a:ext cx="920251" cy="920251"/>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5298871" y="6115770"/>
            <a:ext cx="1025242" cy="47012"/>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4976507" y="6753807"/>
            <a:ext cx="1025242" cy="47012"/>
          </a:xfrm>
          <a:prstGeom prst="rect">
            <a:avLst/>
          </a:prstGeom>
        </p:spPr>
      </p:pic>
    </p:spTree>
    <p:extLst>
      <p:ext uri="{BB962C8B-B14F-4D97-AF65-F5344CB8AC3E}">
        <p14:creationId xmlns:p14="http://schemas.microsoft.com/office/powerpoint/2010/main" val="1750918846"/>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01</a:t>
            </a:r>
          </a:p>
        </p:txBody>
      </p:sp>
      <p:sp>
        <p:nvSpPr>
          <p:cNvPr id="9" name="文本框 8">
            <a:extLst>
              <a:ext uri="{FF2B5EF4-FFF2-40B4-BE49-F238E27FC236}">
                <a16:creationId xmlns:a16="http://schemas.microsoft.com/office/drawing/2014/main" id="{D2FC3A04-A4B6-47C1-9CAE-A56571421DE1}"/>
              </a:ext>
            </a:extLst>
          </p:cNvPr>
          <p:cNvSpPr txBox="1"/>
          <p:nvPr/>
        </p:nvSpPr>
        <p:spPr>
          <a:xfrm>
            <a:off x="2956744" y="2885173"/>
            <a:ext cx="13087838" cy="4455835"/>
          </a:xfrm>
          <a:prstGeom prst="rect">
            <a:avLst/>
          </a:prstGeom>
          <a:noFill/>
        </p:spPr>
        <p:txBody>
          <a:bodyPr wrap="square">
            <a:spAutoFit/>
          </a:bodyPr>
          <a:lstStyle/>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我们假设信号满足</a:t>
            </a:r>
          </a:p>
          <a:p>
            <a:pPr indent="304800" algn="just" latinLnBrk="1">
              <a:lnSpc>
                <a:spcPct val="150000"/>
              </a:lnSpc>
            </a:pP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endParaRPr lang="en-US" altLang="zh-CN" sz="2400" spc="45" dirty="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endPar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下列图表为利用</a:t>
            </a:r>
            <a:r>
              <a:rPr lang="en-US" altLang="zh-CN" sz="2400" spc="45" dirty="0" err="1">
                <a:solidFill>
                  <a:srgbClr val="333333"/>
                </a:solidFill>
                <a:effectLst/>
                <a:latin typeface="Arial" panose="020B0604020202020204" pitchFamily="34" charset="0"/>
                <a:ea typeface="宋体" panose="02010600030101010101" pitchFamily="2" charset="-122"/>
                <a:cs typeface="Arial" panose="020B0604020202020204" pitchFamily="34" charset="0"/>
              </a:rPr>
              <a:t>matlab</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编程进行</a:t>
            </a:r>
            <a:r>
              <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EKF</a:t>
            </a: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迭代得到的初始估计值为      的对系统随机信号估计的最优估计曲线</a:t>
            </a:r>
          </a:p>
          <a:p>
            <a:pPr indent="304800" algn="just" latinLnBrk="1">
              <a:lnSpc>
                <a:spcPct val="150000"/>
              </a:lnSpc>
            </a:pP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FB7EF3ED-C5FD-4CA7-9122-18D850C18AC4}"/>
                  </a:ext>
                </a:extLst>
              </p:cNvPr>
              <p:cNvSpPr txBox="1"/>
              <p:nvPr/>
            </p:nvSpPr>
            <p:spPr>
              <a:xfrm>
                <a:off x="4572000" y="3650426"/>
                <a:ext cx="9144000" cy="10347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𝒔</m:t>
                      </m:r>
                      <m:d>
                        <m:dPr>
                          <m:ctrlPr>
                            <a:rPr lang="zh-CN" altLang="en-US" b="1" i="1">
                              <a:solidFill>
                                <a:srgbClr val="836967"/>
                              </a:solidFill>
                              <a:latin typeface="Cambria Math" panose="02040503050406030204" pitchFamily="18" charset="0"/>
                            </a:rPr>
                          </m:ctrlPr>
                        </m:dPr>
                        <m:e>
                          <m:r>
                            <a:rPr lang="zh-CN" altLang="en-US" b="0" i="1">
                              <a:latin typeface="Cambria Math" panose="02040503050406030204" pitchFamily="18" charset="0"/>
                            </a:rPr>
                            <m:t>𝑘</m:t>
                          </m:r>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1,</m:t>
                                    </m:r>
                                    <m:r>
                                      <a:rPr lang="zh-CN" altLang="en-US" b="0" i="1">
                                        <a:latin typeface="Cambria Math" panose="02040503050406030204" pitchFamily="18" charset="0"/>
                                      </a:rPr>
                                      <m:t>𝑘</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2,</m:t>
                                    </m:r>
                                    <m:r>
                                      <a:rPr lang="zh-CN" altLang="en-US" b="0" i="1">
                                        <a:latin typeface="Cambria Math" panose="02040503050406030204" pitchFamily="18" charset="0"/>
                                      </a:rPr>
                                      <m:t>𝑘</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3,</m:t>
                                    </m:r>
                                    <m:r>
                                      <a:rPr lang="zh-CN" altLang="en-US" b="0" i="1">
                                        <a:latin typeface="Cambria Math" panose="02040503050406030204" pitchFamily="18" charset="0"/>
                                      </a:rPr>
                                      <m:t>𝑘</m:t>
                                    </m:r>
                                  </m:sub>
                                </m:sSub>
                              </m:e>
                            </m:mr>
                          </m:m>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2,</m:t>
                                    </m:r>
                                    <m:r>
                                      <a:rPr lang="zh-CN" altLang="en-US" b="0" i="1">
                                        <a:latin typeface="Cambria Math" panose="02040503050406030204" pitchFamily="18" charset="0"/>
                                      </a:rPr>
                                      <m:t>𝑘</m:t>
                                    </m:r>
                                    <m:r>
                                      <a:rPr lang="zh-CN" altLang="en-US" b="0" i="0">
                                        <a:latin typeface="Cambria Math" panose="02040503050406030204" pitchFamily="18" charset="0"/>
                                      </a:rPr>
                                      <m:t>−1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3,</m:t>
                                    </m:r>
                                    <m:r>
                                      <a:rPr lang="zh-CN" altLang="en-US" b="0" i="1">
                                        <a:latin typeface="Cambria Math" panose="02040503050406030204" pitchFamily="18" charset="0"/>
                                      </a:rPr>
                                      <m:t>𝑘</m:t>
                                    </m:r>
                                    <m:r>
                                      <a:rPr lang="zh-CN" altLang="en-US" b="0" i="0">
                                        <a:latin typeface="Cambria Math" panose="02040503050406030204" pitchFamily="18" charset="0"/>
                                      </a:rPr>
                                      <m:t>−1</m:t>
                                    </m:r>
                                  </m:sub>
                                </m:sSub>
                              </m:e>
                            </m:mr>
                            <m:mr>
                              <m:e>
                                <m:d>
                                  <m:dPr>
                                    <m:begChr m:val=""/>
                                    <m:ctrlPr>
                                      <a:rPr lang="zh-CN" altLang="en-US" b="0" i="1">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1,</m:t>
                                            </m:r>
                                            <m:r>
                                              <a:rPr lang="zh-CN" altLang="en-US" b="0" i="1">
                                                <a:latin typeface="Cambria Math" panose="02040503050406030204" pitchFamily="18" charset="0"/>
                                              </a:rPr>
                                              <m:t>𝑘</m:t>
                                            </m:r>
                                            <m:r>
                                              <a:rPr lang="zh-CN" altLang="en-US" b="0" i="0">
                                                <a:latin typeface="Cambria Math" panose="02040503050406030204" pitchFamily="18" charset="0"/>
                                              </a:rPr>
                                              <m:t>−1</m:t>
                                            </m:r>
                                          </m:sub>
                                        </m:sSub>
                                        <m:r>
                                          <a:rPr lang="zh-CN" altLang="en-US" b="0" i="0">
                                            <a:latin typeface="Cambria Math" panose="02040503050406030204" pitchFamily="18" charset="0"/>
                                          </a:rPr>
                                          <m:t>×</m:t>
                                        </m:r>
                                        <m:d>
                                          <m:dPr>
                                            <m:endChr m:val=""/>
                                            <m:ctrlPr>
                                              <a:rPr lang="zh-CN" altLang="en-US" b="0" i="1">
                                                <a:latin typeface="Cambria Math" panose="02040503050406030204" pitchFamily="18" charset="0"/>
                                              </a:rPr>
                                            </m:ctrlPr>
                                          </m:dPr>
                                          <m:e>
                                            <m:r>
                                              <a:rPr lang="zh-CN" altLang="en-US" b="0" i="1">
                                                <a:latin typeface="Cambria Math" panose="02040503050406030204" pitchFamily="18" charset="0"/>
                                              </a:rPr>
                                              <m:t>𝑠</m:t>
                                            </m:r>
                                          </m:e>
                                        </m:d>
                                      </m:e>
                                      <m:sub>
                                        <m:r>
                                          <a:rPr lang="zh-CN" altLang="en-US" b="0" i="0">
                                            <a:latin typeface="Cambria Math" panose="02040503050406030204" pitchFamily="18" charset="0"/>
                                          </a:rPr>
                                          <m:t>2,</m:t>
                                        </m:r>
                                        <m:r>
                                          <a:rPr lang="zh-CN" altLang="en-US" b="0" i="1">
                                            <a:latin typeface="Cambria Math" panose="02040503050406030204" pitchFamily="18" charset="0"/>
                                          </a:rPr>
                                          <m:t>𝑘</m:t>
                                        </m:r>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3,</m:t>
                                        </m:r>
                                        <m:r>
                                          <a:rPr lang="zh-CN" altLang="en-US" b="0" i="1">
                                            <a:latin typeface="Cambria Math" panose="02040503050406030204" pitchFamily="18" charset="0"/>
                                          </a:rPr>
                                          <m:t>𝑘</m:t>
                                        </m:r>
                                        <m:r>
                                          <a:rPr lang="zh-CN" altLang="en-US" b="0" i="0">
                                            <a:latin typeface="Cambria Math" panose="02040503050406030204" pitchFamily="18" charset="0"/>
                                          </a:rPr>
                                          <m:t>−1</m:t>
                                        </m:r>
                                      </m:sub>
                                    </m:sSub>
                                  </m:e>
                                </m:d>
                              </m:e>
                            </m:mr>
                          </m:m>
                        </m:e>
                      </m:d>
                      <m:r>
                        <a:rPr lang="zh-CN" altLang="en-US" b="0" i="0">
                          <a:latin typeface="Cambria Math" panose="02040503050406030204" pitchFamily="18" charset="0"/>
                        </a:rPr>
                        <m:t>+ </m:t>
                      </m:r>
                      <m:r>
                        <a:rPr lang="zh-CN" altLang="en-US" b="1" i="1">
                          <a:latin typeface="Cambria Math" panose="02040503050406030204" pitchFamily="18" charset="0"/>
                        </a:rPr>
                        <m:t>𝝎</m:t>
                      </m:r>
                      <m:d>
                        <m:dPr>
                          <m:ctrlPr>
                            <a:rPr lang="zh-CN" altLang="en-US" b="1" i="1">
                              <a:latin typeface="Cambria Math" panose="02040503050406030204" pitchFamily="18" charset="0"/>
                            </a:rPr>
                          </m:ctrlPr>
                        </m:dPr>
                        <m:e>
                          <m:r>
                            <a:rPr lang="zh-CN" altLang="en-US" b="0" i="1">
                              <a:latin typeface="Cambria Math" panose="02040503050406030204" pitchFamily="18" charset="0"/>
                            </a:rPr>
                            <m:t>𝑘</m:t>
                          </m:r>
                        </m:e>
                      </m:d>
                    </m:oMath>
                  </m:oMathPara>
                </a14:m>
                <a:endParaRPr lang="zh-CN" altLang="en-US" dirty="0"/>
              </a:p>
            </p:txBody>
          </p:sp>
        </mc:Choice>
        <mc:Fallback>
          <p:sp>
            <p:nvSpPr>
              <p:cNvPr id="15" name="文本框 14">
                <a:extLst>
                  <a:ext uri="{FF2B5EF4-FFF2-40B4-BE49-F238E27FC236}">
                    <a16:creationId xmlns:a16="http://schemas.microsoft.com/office/drawing/2014/main" id="{FB7EF3ED-C5FD-4CA7-9122-18D850C18AC4}"/>
                  </a:ext>
                </a:extLst>
              </p:cNvPr>
              <p:cNvSpPr txBox="1">
                <a:spLocks noRot="1" noChangeAspect="1" noMove="1" noResize="1" noEditPoints="1" noAdjustHandles="1" noChangeArrowheads="1" noChangeShapeType="1" noTextEdit="1"/>
              </p:cNvSpPr>
              <p:nvPr/>
            </p:nvSpPr>
            <p:spPr>
              <a:xfrm>
                <a:off x="4572000" y="3650426"/>
                <a:ext cx="9144000" cy="103470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636223DB-2F17-4207-ABB8-B25CF4F76ADD}"/>
                  </a:ext>
                </a:extLst>
              </p:cNvPr>
              <p:cNvSpPr txBox="1"/>
              <p:nvPr/>
            </p:nvSpPr>
            <p:spPr>
              <a:xfrm>
                <a:off x="4572000" y="4879267"/>
                <a:ext cx="9144000" cy="846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𝒙</m:t>
                      </m:r>
                      <m:d>
                        <m:dPr>
                          <m:ctrlPr>
                            <a:rPr lang="zh-CN" altLang="en-US" b="1" i="1">
                              <a:solidFill>
                                <a:srgbClr val="836967"/>
                              </a:solidFill>
                              <a:latin typeface="Cambria Math" panose="02040503050406030204" pitchFamily="18" charset="0"/>
                            </a:rPr>
                          </m:ctrlPr>
                        </m:dPr>
                        <m:e>
                          <m:r>
                            <a:rPr lang="zh-CN" altLang="en-US" b="0" i="1">
                              <a:latin typeface="Cambria Math" panose="02040503050406030204" pitchFamily="18" charset="0"/>
                            </a:rPr>
                            <m:t>𝑘</m:t>
                          </m:r>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1,</m:t>
                                    </m:r>
                                    <m:r>
                                      <a:rPr lang="zh-CN" altLang="en-US" b="0" i="1">
                                        <a:latin typeface="Cambria Math" panose="02040503050406030204" pitchFamily="18" charset="0"/>
                                      </a:rPr>
                                      <m:t>𝑘</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2,</m:t>
                                    </m:r>
                                    <m:r>
                                      <a:rPr lang="zh-CN" altLang="en-US" b="0" i="1">
                                        <a:latin typeface="Cambria Math" panose="02040503050406030204" pitchFamily="18" charset="0"/>
                                      </a:rPr>
                                      <m:t>𝑘</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3,</m:t>
                                    </m:r>
                                    <m:r>
                                      <a:rPr lang="zh-CN" altLang="en-US" b="0" i="1">
                                        <a:latin typeface="Cambria Math" panose="02040503050406030204" pitchFamily="18" charset="0"/>
                                      </a:rPr>
                                      <m:t>𝑘</m:t>
                                    </m:r>
                                  </m:sub>
                                </m:sSub>
                              </m:e>
                            </m:mr>
                          </m:m>
                        </m:e>
                      </m:d>
                      <m:r>
                        <a:rPr lang="zh-CN" altLang="en-US" b="0" i="0">
                          <a:latin typeface="Cambria Math" panose="02040503050406030204" pitchFamily="18" charset="0"/>
                        </a:rPr>
                        <m:t>+</m:t>
                      </m:r>
                      <m:r>
                        <a:rPr lang="zh-CN" altLang="en-US" b="1" i="1">
                          <a:latin typeface="Cambria Math" panose="02040503050406030204" pitchFamily="18" charset="0"/>
                        </a:rPr>
                        <m:t>𝒏</m:t>
                      </m:r>
                      <m:d>
                        <m:dPr>
                          <m:ctrlPr>
                            <a:rPr lang="zh-CN" altLang="en-US" b="1" i="1">
                              <a:latin typeface="Cambria Math" panose="02040503050406030204" pitchFamily="18" charset="0"/>
                            </a:rPr>
                          </m:ctrlPr>
                        </m:dPr>
                        <m:e>
                          <m:r>
                            <a:rPr lang="zh-CN" altLang="en-US" b="0" i="1">
                              <a:latin typeface="Cambria Math" panose="02040503050406030204" pitchFamily="18" charset="0"/>
                            </a:rPr>
                            <m:t>𝑘</m:t>
                          </m:r>
                        </m:e>
                      </m:d>
                    </m:oMath>
                  </m:oMathPara>
                </a14:m>
                <a:endParaRPr lang="zh-CN" altLang="en-US" dirty="0"/>
              </a:p>
            </p:txBody>
          </p:sp>
        </mc:Choice>
        <mc:Fallback>
          <p:sp>
            <p:nvSpPr>
              <p:cNvPr id="17" name="文本框 16">
                <a:extLst>
                  <a:ext uri="{FF2B5EF4-FFF2-40B4-BE49-F238E27FC236}">
                    <a16:creationId xmlns:a16="http://schemas.microsoft.com/office/drawing/2014/main" id="{636223DB-2F17-4207-ABB8-B25CF4F76ADD}"/>
                  </a:ext>
                </a:extLst>
              </p:cNvPr>
              <p:cNvSpPr txBox="1">
                <a:spLocks noRot="1" noChangeAspect="1" noMove="1" noResize="1" noEditPoints="1" noAdjustHandles="1" noChangeArrowheads="1" noChangeShapeType="1" noTextEdit="1"/>
              </p:cNvSpPr>
              <p:nvPr/>
            </p:nvSpPr>
            <p:spPr>
              <a:xfrm>
                <a:off x="4572000" y="4879267"/>
                <a:ext cx="9144000" cy="84683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CAA4D21B-62C8-43A8-830F-9CA7BA251C13}"/>
                  </a:ext>
                </a:extLst>
              </p:cNvPr>
              <p:cNvSpPr txBox="1"/>
              <p:nvPr/>
            </p:nvSpPr>
            <p:spPr>
              <a:xfrm>
                <a:off x="7543800" y="5525706"/>
                <a:ext cx="9144000" cy="8249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i="1" smtClean="0">
                              <a:solidFill>
                                <a:srgbClr val="836967"/>
                              </a:solidFill>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a:latin typeface="Cambria Math" panose="02040503050406030204" pitchFamily="18" charset="0"/>
                                  </a:rPr>
                                  <m:t>0</m:t>
                                </m:r>
                              </m:e>
                            </m:mr>
                            <m:mr>
                              <m:e>
                                <m:r>
                                  <a:rPr lang="zh-CN" altLang="en-US" i="0">
                                    <a:latin typeface="Cambria Math" panose="02040503050406030204" pitchFamily="18" charset="0"/>
                                  </a:rPr>
                                  <m:t>0.5</m:t>
                                </m:r>
                              </m:e>
                            </m:mr>
                            <m:mr>
                              <m:e>
                                <m:r>
                                  <a:rPr lang="zh-CN" altLang="en-US" i="0">
                                    <a:latin typeface="Cambria Math" panose="02040503050406030204" pitchFamily="18" charset="0"/>
                                  </a:rPr>
                                  <m:t>0.2</m:t>
                                </m:r>
                              </m:e>
                            </m:mr>
                          </m:m>
                        </m:e>
                      </m:d>
                    </m:oMath>
                  </m:oMathPara>
                </a14:m>
                <a:endParaRPr lang="zh-CN" altLang="en-US" dirty="0"/>
              </a:p>
            </p:txBody>
          </p:sp>
        </mc:Choice>
        <mc:Fallback>
          <p:sp>
            <p:nvSpPr>
              <p:cNvPr id="19" name="文本框 18">
                <a:extLst>
                  <a:ext uri="{FF2B5EF4-FFF2-40B4-BE49-F238E27FC236}">
                    <a16:creationId xmlns:a16="http://schemas.microsoft.com/office/drawing/2014/main" id="{CAA4D21B-62C8-43A8-830F-9CA7BA251C13}"/>
                  </a:ext>
                </a:extLst>
              </p:cNvPr>
              <p:cNvSpPr txBox="1">
                <a:spLocks noRot="1" noChangeAspect="1" noMove="1" noResize="1" noEditPoints="1" noAdjustHandles="1" noChangeArrowheads="1" noChangeShapeType="1" noTextEdit="1"/>
              </p:cNvSpPr>
              <p:nvPr/>
            </p:nvSpPr>
            <p:spPr>
              <a:xfrm>
                <a:off x="7543800" y="5525706"/>
                <a:ext cx="9144000" cy="824906"/>
              </a:xfrm>
              <a:prstGeom prst="rect">
                <a:avLst/>
              </a:prstGeom>
              <a:blipFill>
                <a:blip r:embed="rId9"/>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54BFF1B-2A80-444C-B6F4-E7D148661525}"/>
              </a:ext>
            </a:extLst>
          </p:cNvPr>
          <p:cNvPicPr>
            <a:picLocks noChangeAspect="1"/>
          </p:cNvPicPr>
          <p:nvPr/>
        </p:nvPicPr>
        <p:blipFill>
          <a:blip r:embed="rId10"/>
          <a:stretch>
            <a:fillRect/>
          </a:stretch>
        </p:blipFill>
        <p:spPr>
          <a:xfrm>
            <a:off x="6507251" y="6219799"/>
            <a:ext cx="5273497" cy="4066384"/>
          </a:xfrm>
          <a:prstGeom prst="rect">
            <a:avLst/>
          </a:prstGeom>
        </p:spPr>
      </p:pic>
      <p:sp>
        <p:nvSpPr>
          <p:cNvPr id="20" name="TextBox 8">
            <a:extLst>
              <a:ext uri="{FF2B5EF4-FFF2-40B4-BE49-F238E27FC236}">
                <a16:creationId xmlns:a16="http://schemas.microsoft.com/office/drawing/2014/main" id="{943FBB71-C000-4BFF-92D2-C1616021EE72}"/>
              </a:ext>
            </a:extLst>
          </p:cNvPr>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随机信号估计效果</a:t>
            </a:r>
            <a:endParaRPr lang="en-US" sz="3200" dirty="0">
              <a:solidFill>
                <a:srgbClr val="3D3D3D"/>
              </a:solidFill>
              <a:ea typeface="字由点字典黑 35J Bold"/>
            </a:endParaRPr>
          </a:p>
        </p:txBody>
      </p:sp>
    </p:spTree>
    <p:extLst>
      <p:ext uri="{BB962C8B-B14F-4D97-AF65-F5344CB8AC3E}">
        <p14:creationId xmlns:p14="http://schemas.microsoft.com/office/powerpoint/2010/main" val="4212881866"/>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02</a:t>
            </a:r>
          </a:p>
        </p:txBody>
      </p:sp>
      <p:sp>
        <p:nvSpPr>
          <p:cNvPr id="9" name="文本框 8">
            <a:extLst>
              <a:ext uri="{FF2B5EF4-FFF2-40B4-BE49-F238E27FC236}">
                <a16:creationId xmlns:a16="http://schemas.microsoft.com/office/drawing/2014/main" id="{D2FC3A04-A4B6-47C1-9CAE-A56571421DE1}"/>
              </a:ext>
            </a:extLst>
          </p:cNvPr>
          <p:cNvSpPr txBox="1"/>
          <p:nvPr/>
        </p:nvSpPr>
        <p:spPr>
          <a:xfrm>
            <a:off x="2926265" y="3018409"/>
            <a:ext cx="13087838" cy="1685846"/>
          </a:xfrm>
          <a:prstGeom prst="rect">
            <a:avLst/>
          </a:prstGeom>
          <a:noFill/>
        </p:spPr>
        <p:txBody>
          <a:bodyPr wrap="square">
            <a:spAutoFit/>
          </a:bodyPr>
          <a:lstStyle/>
          <a:p>
            <a:pPr indent="304800" algn="just" latinLnBrk="1">
              <a:lnSpc>
                <a:spcPct val="150000"/>
              </a:lnSpc>
            </a:pPr>
            <a:r>
              <a:rPr lang="zh-CN" altLang="en-US"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rPr>
              <a:t>粒子滤波主要分为四部分：初始化、预测、粒子权重更新、重采样，之后在重复的预测、更新、重采样，使得粒子逐渐向真实位置聚集</a:t>
            </a:r>
            <a:endParaRPr lang="en-US" altLang="zh-CN" sz="2400" spc="45" dirty="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304800" algn="just" latinLnBrk="1">
              <a:lnSpc>
                <a:spcPct val="150000"/>
              </a:lnSpc>
            </a:pPr>
            <a:endParaRPr lang="en-US" altLang="zh-CN" sz="2400" spc="45"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p:txBody>
      </p:sp>
      <p:sp>
        <p:nvSpPr>
          <p:cNvPr id="20" name="TextBox 8">
            <a:extLst>
              <a:ext uri="{FF2B5EF4-FFF2-40B4-BE49-F238E27FC236}">
                <a16:creationId xmlns:a16="http://schemas.microsoft.com/office/drawing/2014/main" id="{943FBB71-C000-4BFF-92D2-C1616021EE72}"/>
              </a:ext>
            </a:extLst>
          </p:cNvPr>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粒子滤波在机器人定位中的应用</a:t>
            </a:r>
            <a:endParaRPr lang="en-US" sz="3200" dirty="0">
              <a:solidFill>
                <a:srgbClr val="3D3D3D"/>
              </a:solidFill>
              <a:ea typeface="字由点字典黑 35J Bold"/>
            </a:endParaRPr>
          </a:p>
        </p:txBody>
      </p:sp>
      <p:sp>
        <p:nvSpPr>
          <p:cNvPr id="13" name="文本框 12">
            <a:extLst>
              <a:ext uri="{FF2B5EF4-FFF2-40B4-BE49-F238E27FC236}">
                <a16:creationId xmlns:a16="http://schemas.microsoft.com/office/drawing/2014/main" id="{729145A2-FCE3-462B-9E82-092B8D74CECF}"/>
              </a:ext>
            </a:extLst>
          </p:cNvPr>
          <p:cNvSpPr txBox="1"/>
          <p:nvPr/>
        </p:nvSpPr>
        <p:spPr>
          <a:xfrm>
            <a:off x="3294292" y="4257500"/>
            <a:ext cx="9144000" cy="383375"/>
          </a:xfrm>
          <a:prstGeom prst="rect">
            <a:avLst/>
          </a:prstGeom>
          <a:noFill/>
        </p:spPr>
        <p:txBody>
          <a:bodyPr wrap="square">
            <a:spAutoFit/>
          </a:bodyPr>
          <a:lstStyle/>
          <a:p>
            <a:pPr>
              <a:lnSpc>
                <a:spcPts val="2400"/>
              </a:lnSpc>
              <a:spcBef>
                <a:spcPts val="600"/>
              </a:spcBef>
              <a:spcAft>
                <a:spcPts val="1200"/>
              </a:spcAft>
            </a:pPr>
            <a:r>
              <a:rPr lang="en-US" altLang="zh-CN" sz="1800" b="1" i="0" dirty="0">
                <a:solidFill>
                  <a:srgbClr val="4F4F4F"/>
                </a:solidFill>
                <a:effectLst/>
                <a:latin typeface="微软雅黑" panose="020B0503020204020204" pitchFamily="34" charset="-122"/>
                <a:ea typeface="等线 Light" panose="02010600030101010101" pitchFamily="2" charset="-122"/>
              </a:rPr>
              <a:t>1</a:t>
            </a:r>
            <a:r>
              <a:rPr lang="zh-CN" altLang="zh-CN" sz="1800" b="1" i="0" dirty="0">
                <a:solidFill>
                  <a:srgbClr val="4F4F4F"/>
                </a:solidFill>
                <a:effectLst/>
                <a:latin typeface="等线 Light" panose="02010600030101010101" pitchFamily="2" charset="-122"/>
                <a:ea typeface="微软雅黑" panose="020B0503020204020204" pitchFamily="34" charset="-122"/>
              </a:rPr>
              <a:t>、初始化</a:t>
            </a:r>
            <a:endParaRPr lang="zh-CN" altLang="zh-CN" sz="1800" b="1" i="1" dirty="0">
              <a:effectLst/>
              <a:latin typeface="等线 Light" panose="02010600030101010101" pitchFamily="2" charset="-122"/>
              <a:ea typeface="等线 Light" panose="02010600030101010101" pitchFamily="2" charset="-122"/>
            </a:endParaRPr>
          </a:p>
        </p:txBody>
      </p:sp>
      <p:sp>
        <p:nvSpPr>
          <p:cNvPr id="16" name="文本框 15">
            <a:extLst>
              <a:ext uri="{FF2B5EF4-FFF2-40B4-BE49-F238E27FC236}">
                <a16:creationId xmlns:a16="http://schemas.microsoft.com/office/drawing/2014/main" id="{3EA39EAC-8E03-43DC-813E-6D9D85BD5CDA}"/>
              </a:ext>
            </a:extLst>
          </p:cNvPr>
          <p:cNvSpPr txBox="1"/>
          <p:nvPr/>
        </p:nvSpPr>
        <p:spPr>
          <a:xfrm>
            <a:off x="3029097" y="4794687"/>
            <a:ext cx="13087838" cy="1867178"/>
          </a:xfrm>
          <a:prstGeom prst="rect">
            <a:avLst/>
          </a:prstGeom>
          <a:noFill/>
        </p:spPr>
        <p:txBody>
          <a:bodyPr wrap="square">
            <a:spAutoFit/>
          </a:bodyPr>
          <a:lstStyle/>
          <a:p>
            <a:pPr indent="266700">
              <a:lnSpc>
                <a:spcPts val="1950"/>
              </a:lnSpc>
              <a:spcAft>
                <a:spcPts val="1200"/>
              </a:spcAft>
            </a:pPr>
            <a:r>
              <a:rPr lang="zh-CN" altLang="zh-CN" sz="1800" dirty="0">
                <a:solidFill>
                  <a:schemeClr val="tx1">
                    <a:lumMod val="65000"/>
                    <a:lumOff val="35000"/>
                  </a:schemeClr>
                </a:solidFill>
                <a:effectLst/>
                <a:latin typeface="+mn-ea"/>
                <a:cs typeface="Arial" panose="020B0604020202020204" pitchFamily="34" charset="0"/>
              </a:rPr>
              <a:t>粒子滤波初始化需要初始的位置（</a:t>
            </a:r>
            <a:r>
              <a:rPr lang="en-US" altLang="zh-CN" sz="1800" dirty="0" err="1">
                <a:solidFill>
                  <a:schemeClr val="tx1">
                    <a:lumMod val="65000"/>
                    <a:lumOff val="35000"/>
                  </a:schemeClr>
                </a:solidFill>
                <a:effectLst/>
                <a:latin typeface="+mn-ea"/>
                <a:cs typeface="宋体" panose="02010600030101010101" pitchFamily="2" charset="-122"/>
              </a:rPr>
              <a:t>x,y</a:t>
            </a:r>
            <a:r>
              <a:rPr lang="zh-CN" altLang="zh-CN" sz="1800" dirty="0">
                <a:solidFill>
                  <a:schemeClr val="tx1">
                    <a:lumMod val="65000"/>
                    <a:lumOff val="35000"/>
                  </a:schemeClr>
                </a:solidFill>
                <a:effectLst/>
                <a:latin typeface="+mn-ea"/>
                <a:cs typeface="Arial" panose="020B0604020202020204" pitchFamily="34" charset="0"/>
              </a:rPr>
              <a:t>），航向</a:t>
            </a:r>
            <a:r>
              <a:rPr lang="en-US" altLang="zh-CN" sz="1800" dirty="0">
                <a:solidFill>
                  <a:schemeClr val="tx1">
                    <a:lumMod val="65000"/>
                    <a:lumOff val="35000"/>
                  </a:schemeClr>
                </a:solidFill>
                <a:effectLst/>
                <a:latin typeface="+mn-ea"/>
                <a:cs typeface="宋体" panose="02010600030101010101" pitchFamily="2" charset="-122"/>
              </a:rPr>
              <a:t>(yaw)</a:t>
            </a:r>
            <a:r>
              <a:rPr lang="zh-CN" altLang="zh-CN" sz="1800" dirty="0">
                <a:solidFill>
                  <a:schemeClr val="tx1">
                    <a:lumMod val="65000"/>
                    <a:lumOff val="35000"/>
                  </a:schemeClr>
                </a:solidFill>
                <a:effectLst/>
                <a:latin typeface="+mn-ea"/>
                <a:cs typeface="Arial" panose="020B0604020202020204" pitchFamily="34" charset="0"/>
              </a:rPr>
              <a:t>，以及高斯噪声。</a:t>
            </a:r>
            <a:endParaRPr lang="en-US" altLang="zh-CN" sz="1800" dirty="0">
              <a:solidFill>
                <a:schemeClr val="tx1">
                  <a:lumMod val="65000"/>
                  <a:lumOff val="35000"/>
                </a:schemeClr>
              </a:solidFill>
              <a:effectLst/>
              <a:latin typeface="+mn-ea"/>
              <a:cs typeface="Arial" panose="020B0604020202020204" pitchFamily="34" charset="0"/>
            </a:endParaRPr>
          </a:p>
          <a:p>
            <a:pPr indent="266700"/>
            <a:r>
              <a:rPr lang="zh-CN" altLang="en-US" sz="1800" dirty="0">
                <a:solidFill>
                  <a:schemeClr val="tx1">
                    <a:lumMod val="65000"/>
                    <a:lumOff val="35000"/>
                  </a:schemeClr>
                </a:solidFill>
                <a:effectLst/>
                <a:latin typeface="+mn-ea"/>
                <a:cs typeface="Times New Roman" panose="02020603050405020304" pitchFamily="18" charset="0"/>
              </a:rPr>
              <a:t>单纯用</a:t>
            </a:r>
            <a:r>
              <a:rPr lang="en-US" altLang="zh-CN" sz="1800" dirty="0">
                <a:solidFill>
                  <a:schemeClr val="tx1">
                    <a:lumMod val="65000"/>
                    <a:lumOff val="35000"/>
                  </a:schemeClr>
                </a:solidFill>
                <a:effectLst/>
                <a:latin typeface="+mn-ea"/>
                <a:cs typeface="Times New Roman" panose="02020603050405020304" pitchFamily="18" charset="0"/>
              </a:rPr>
              <a:t>GPS</a:t>
            </a:r>
            <a:r>
              <a:rPr lang="zh-CN" altLang="en-US" sz="1800" dirty="0">
                <a:solidFill>
                  <a:schemeClr val="tx1">
                    <a:lumMod val="65000"/>
                    <a:lumOff val="35000"/>
                  </a:schemeClr>
                </a:solidFill>
                <a:effectLst/>
                <a:latin typeface="+mn-ea"/>
                <a:cs typeface="Times New Roman" panose="02020603050405020304" pitchFamily="18" charset="0"/>
              </a:rPr>
              <a:t>的结果是有很大误差的，所以在初始化时，创造出</a:t>
            </a:r>
            <a:r>
              <a:rPr lang="en-US" altLang="zh-CN" sz="1800" dirty="0">
                <a:solidFill>
                  <a:schemeClr val="tx1">
                    <a:lumMod val="65000"/>
                    <a:lumOff val="35000"/>
                  </a:schemeClr>
                </a:solidFill>
                <a:effectLst/>
                <a:latin typeface="+mn-ea"/>
                <a:cs typeface="Times New Roman" panose="02020603050405020304" pitchFamily="18" charset="0"/>
              </a:rPr>
              <a:t>N</a:t>
            </a:r>
            <a:r>
              <a:rPr lang="zh-CN" altLang="en-US" sz="1800" dirty="0">
                <a:solidFill>
                  <a:schemeClr val="tx1">
                    <a:lumMod val="65000"/>
                    <a:lumOff val="35000"/>
                  </a:schemeClr>
                </a:solidFill>
                <a:effectLst/>
                <a:latin typeface="+mn-ea"/>
                <a:cs typeface="Times New Roman" panose="02020603050405020304" pitchFamily="18" charset="0"/>
              </a:rPr>
              <a:t>个粒子，并且所有粒子都是在</a:t>
            </a:r>
            <a:r>
              <a:rPr lang="en-US" altLang="zh-CN" sz="1800" dirty="0">
                <a:solidFill>
                  <a:schemeClr val="tx1">
                    <a:lumMod val="65000"/>
                    <a:lumOff val="35000"/>
                  </a:schemeClr>
                </a:solidFill>
                <a:effectLst/>
                <a:latin typeface="+mn-ea"/>
                <a:cs typeface="Times New Roman" panose="02020603050405020304" pitchFamily="18" charset="0"/>
              </a:rPr>
              <a:t>GPS</a:t>
            </a:r>
            <a:r>
              <a:rPr lang="zh-CN" altLang="en-US" sz="1800" dirty="0">
                <a:solidFill>
                  <a:schemeClr val="tx1">
                    <a:lumMod val="65000"/>
                    <a:lumOff val="35000"/>
                  </a:schemeClr>
                </a:solidFill>
                <a:effectLst/>
                <a:latin typeface="+mn-ea"/>
                <a:cs typeface="Times New Roman" panose="02020603050405020304" pitchFamily="18" charset="0"/>
              </a:rPr>
              <a:t>提供的初值附近的高斯分布。这是黑色圆圈出现的原因。每个粒子权重都相等，都是</a:t>
            </a:r>
            <a:r>
              <a:rPr lang="en-US" altLang="zh-CN" sz="1800" dirty="0">
                <a:solidFill>
                  <a:schemeClr val="tx1">
                    <a:lumMod val="65000"/>
                    <a:lumOff val="35000"/>
                  </a:schemeClr>
                </a:solidFill>
                <a:effectLst/>
                <a:latin typeface="+mn-ea"/>
                <a:cs typeface="Times New Roman" panose="02020603050405020304" pitchFamily="18" charset="0"/>
              </a:rPr>
              <a:t>100%</a:t>
            </a:r>
            <a:r>
              <a:rPr lang="zh-CN" altLang="en-US" sz="1800" dirty="0">
                <a:solidFill>
                  <a:schemeClr val="tx1">
                    <a:lumMod val="65000"/>
                    <a:lumOff val="35000"/>
                  </a:schemeClr>
                </a:solidFill>
                <a:effectLst/>
                <a:latin typeface="+mn-ea"/>
                <a:cs typeface="Times New Roman" panose="02020603050405020304" pitchFamily="18" charset="0"/>
              </a:rPr>
              <a:t>。</a:t>
            </a:r>
          </a:p>
          <a:p>
            <a:pPr indent="266700"/>
            <a:r>
              <a:rPr lang="zh-CN" altLang="en-US" sz="1800" dirty="0">
                <a:solidFill>
                  <a:schemeClr val="tx1">
                    <a:lumMod val="65000"/>
                    <a:lumOff val="35000"/>
                  </a:schemeClr>
                </a:solidFill>
                <a:effectLst/>
                <a:latin typeface="+mn-ea"/>
                <a:cs typeface="Times New Roman" panose="02020603050405020304" pitchFamily="18" charset="0"/>
              </a:rPr>
              <a:t>利用</a:t>
            </a:r>
            <a:r>
              <a:rPr lang="en-US" altLang="zh-CN" sz="1800" dirty="0">
                <a:solidFill>
                  <a:schemeClr val="tx1">
                    <a:lumMod val="65000"/>
                    <a:lumOff val="35000"/>
                  </a:schemeClr>
                </a:solidFill>
                <a:effectLst/>
                <a:latin typeface="+mn-ea"/>
                <a:cs typeface="Times New Roman" panose="02020603050405020304" pitchFamily="18" charset="0"/>
              </a:rPr>
              <a:t>GPS</a:t>
            </a:r>
            <a:r>
              <a:rPr lang="zh-CN" altLang="en-US" sz="1800" dirty="0">
                <a:solidFill>
                  <a:schemeClr val="tx1">
                    <a:lumMod val="65000"/>
                    <a:lumOff val="35000"/>
                  </a:schemeClr>
                </a:solidFill>
                <a:effectLst/>
                <a:latin typeface="+mn-ea"/>
                <a:cs typeface="Times New Roman" panose="02020603050405020304" pitchFamily="18" charset="0"/>
              </a:rPr>
              <a:t>的值初始化一定量粒子，粒子的位置（</a:t>
            </a:r>
            <a:r>
              <a:rPr lang="en-US" altLang="zh-CN" sz="1800" dirty="0">
                <a:solidFill>
                  <a:schemeClr val="tx1">
                    <a:lumMod val="65000"/>
                    <a:lumOff val="35000"/>
                  </a:schemeClr>
                </a:solidFill>
                <a:effectLst/>
                <a:latin typeface="+mn-ea"/>
                <a:cs typeface="Times New Roman" panose="02020603050405020304" pitchFamily="18" charset="0"/>
              </a:rPr>
              <a:t>x, y</a:t>
            </a:r>
            <a:r>
              <a:rPr lang="zh-CN" altLang="en-US" sz="1800" dirty="0">
                <a:solidFill>
                  <a:schemeClr val="tx1">
                    <a:lumMod val="65000"/>
                    <a:lumOff val="35000"/>
                  </a:schemeClr>
                </a:solidFill>
                <a:effectLst/>
                <a:latin typeface="+mn-ea"/>
                <a:cs typeface="Times New Roman" panose="02020603050405020304" pitchFamily="18" charset="0"/>
              </a:rPr>
              <a:t>）</a:t>
            </a:r>
            <a:r>
              <a:rPr lang="en-US" altLang="zh-CN" sz="1800" dirty="0">
                <a:solidFill>
                  <a:schemeClr val="tx1">
                    <a:lumMod val="65000"/>
                    <a:lumOff val="35000"/>
                  </a:schemeClr>
                </a:solidFill>
                <a:effectLst/>
                <a:latin typeface="+mn-ea"/>
                <a:cs typeface="Times New Roman" panose="02020603050405020304" pitchFamily="18" charset="0"/>
              </a:rPr>
              <a:t>, </a:t>
            </a:r>
            <a:r>
              <a:rPr lang="zh-CN" altLang="en-US" sz="1800" dirty="0">
                <a:solidFill>
                  <a:schemeClr val="tx1">
                    <a:lumMod val="65000"/>
                    <a:lumOff val="35000"/>
                  </a:schemeClr>
                </a:solidFill>
                <a:effectLst/>
                <a:latin typeface="+mn-ea"/>
                <a:cs typeface="Times New Roman" panose="02020603050405020304" pitchFamily="18" charset="0"/>
              </a:rPr>
              <a:t>航向角（</a:t>
            </a:r>
            <a:r>
              <a:rPr lang="en-US" altLang="zh-CN" sz="1800" dirty="0">
                <a:solidFill>
                  <a:schemeClr val="tx1">
                    <a:lumMod val="65000"/>
                    <a:lumOff val="35000"/>
                  </a:schemeClr>
                </a:solidFill>
                <a:effectLst/>
                <a:latin typeface="+mn-ea"/>
                <a:cs typeface="Times New Roman" panose="02020603050405020304" pitchFamily="18" charset="0"/>
              </a:rPr>
              <a:t>yaw</a:t>
            </a:r>
            <a:r>
              <a:rPr lang="zh-CN" altLang="en-US" sz="1800" dirty="0">
                <a:solidFill>
                  <a:schemeClr val="tx1">
                    <a:lumMod val="65000"/>
                    <a:lumOff val="35000"/>
                  </a:schemeClr>
                </a:solidFill>
                <a:effectLst/>
                <a:latin typeface="+mn-ea"/>
                <a:cs typeface="Times New Roman" panose="02020603050405020304" pitchFamily="18" charset="0"/>
              </a:rPr>
              <a:t>满足正态分布。</a:t>
            </a:r>
            <a:r>
              <a:rPr lang="en-US" altLang="zh-CN" sz="1800" dirty="0">
                <a:solidFill>
                  <a:schemeClr val="tx1">
                    <a:lumMod val="65000"/>
                    <a:lumOff val="35000"/>
                  </a:schemeClr>
                </a:solidFill>
                <a:effectLst/>
                <a:latin typeface="+mn-ea"/>
                <a:cs typeface="Times New Roman" panose="02020603050405020304" pitchFamily="18" charset="0"/>
              </a:rPr>
              <a:t>GPS</a:t>
            </a:r>
            <a:r>
              <a:rPr lang="zh-CN" altLang="en-US" sz="1800" dirty="0">
                <a:solidFill>
                  <a:schemeClr val="tx1">
                    <a:lumMod val="65000"/>
                    <a:lumOff val="35000"/>
                  </a:schemeClr>
                </a:solidFill>
                <a:effectLst/>
                <a:latin typeface="+mn-ea"/>
                <a:cs typeface="Times New Roman" panose="02020603050405020304" pitchFamily="18" charset="0"/>
              </a:rPr>
              <a:t>测量值为均值，上面黄框中的传感器噪音，即为分布方差。</a:t>
            </a:r>
          </a:p>
          <a:p>
            <a:pPr indent="266700">
              <a:lnSpc>
                <a:spcPts val="1950"/>
              </a:lnSpc>
              <a:spcAft>
                <a:spcPts val="1200"/>
              </a:spcAft>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6" name="图片 5">
            <a:extLst>
              <a:ext uri="{FF2B5EF4-FFF2-40B4-BE49-F238E27FC236}">
                <a16:creationId xmlns:a16="http://schemas.microsoft.com/office/drawing/2014/main" id="{8D5D2DB4-29F5-4385-9405-A7C9AB846C1F}"/>
              </a:ext>
            </a:extLst>
          </p:cNvPr>
          <p:cNvPicPr>
            <a:picLocks noChangeAspect="1"/>
          </p:cNvPicPr>
          <p:nvPr/>
        </p:nvPicPr>
        <p:blipFill>
          <a:blip r:embed="rId7"/>
          <a:stretch>
            <a:fillRect/>
          </a:stretch>
        </p:blipFill>
        <p:spPr>
          <a:xfrm>
            <a:off x="3485979" y="6661865"/>
            <a:ext cx="5658021" cy="3015431"/>
          </a:xfrm>
          <a:prstGeom prst="rect">
            <a:avLst/>
          </a:prstGeom>
        </p:spPr>
      </p:pic>
      <p:pic>
        <p:nvPicPr>
          <p:cNvPr id="7" name="图片 6">
            <a:extLst>
              <a:ext uri="{FF2B5EF4-FFF2-40B4-BE49-F238E27FC236}">
                <a16:creationId xmlns:a16="http://schemas.microsoft.com/office/drawing/2014/main" id="{9AEAEA57-138B-4E15-9FE3-51641F10A466}"/>
              </a:ext>
            </a:extLst>
          </p:cNvPr>
          <p:cNvPicPr>
            <a:picLocks noChangeAspect="1"/>
          </p:cNvPicPr>
          <p:nvPr/>
        </p:nvPicPr>
        <p:blipFill>
          <a:blip r:embed="rId8"/>
          <a:stretch>
            <a:fillRect/>
          </a:stretch>
        </p:blipFill>
        <p:spPr>
          <a:xfrm>
            <a:off x="10344134" y="6408859"/>
            <a:ext cx="4188315" cy="3316511"/>
          </a:xfrm>
          <a:prstGeom prst="rect">
            <a:avLst/>
          </a:prstGeom>
        </p:spPr>
      </p:pic>
    </p:spTree>
    <p:extLst>
      <p:ext uri="{BB962C8B-B14F-4D97-AF65-F5344CB8AC3E}">
        <p14:creationId xmlns:p14="http://schemas.microsoft.com/office/powerpoint/2010/main" val="185263482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02</a:t>
            </a:r>
          </a:p>
        </p:txBody>
      </p:sp>
      <p:sp>
        <p:nvSpPr>
          <p:cNvPr id="20" name="TextBox 8">
            <a:extLst>
              <a:ext uri="{FF2B5EF4-FFF2-40B4-BE49-F238E27FC236}">
                <a16:creationId xmlns:a16="http://schemas.microsoft.com/office/drawing/2014/main" id="{943FBB71-C000-4BFF-92D2-C1616021EE72}"/>
              </a:ext>
            </a:extLst>
          </p:cNvPr>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粒子滤波在机器人定位中的应用</a:t>
            </a:r>
            <a:endParaRPr lang="en-US" sz="3200" dirty="0">
              <a:solidFill>
                <a:srgbClr val="3D3D3D"/>
              </a:solidFill>
              <a:ea typeface="字由点字典黑 35J Bold"/>
            </a:endParaRPr>
          </a:p>
        </p:txBody>
      </p:sp>
      <p:sp>
        <p:nvSpPr>
          <p:cNvPr id="13" name="文本框 12">
            <a:extLst>
              <a:ext uri="{FF2B5EF4-FFF2-40B4-BE49-F238E27FC236}">
                <a16:creationId xmlns:a16="http://schemas.microsoft.com/office/drawing/2014/main" id="{729145A2-FCE3-462B-9E82-092B8D74CECF}"/>
              </a:ext>
            </a:extLst>
          </p:cNvPr>
          <p:cNvSpPr txBox="1"/>
          <p:nvPr/>
        </p:nvSpPr>
        <p:spPr>
          <a:xfrm>
            <a:off x="3294292" y="3110707"/>
            <a:ext cx="9144000" cy="383375"/>
          </a:xfrm>
          <a:prstGeom prst="rect">
            <a:avLst/>
          </a:prstGeom>
          <a:noFill/>
        </p:spPr>
        <p:txBody>
          <a:bodyPr wrap="square">
            <a:spAutoFit/>
          </a:bodyPr>
          <a:lstStyle/>
          <a:p>
            <a:pPr>
              <a:lnSpc>
                <a:spcPts val="2400"/>
              </a:lnSpc>
              <a:spcBef>
                <a:spcPts val="600"/>
              </a:spcBef>
              <a:spcAft>
                <a:spcPts val="1200"/>
              </a:spcAft>
            </a:pPr>
            <a:r>
              <a:rPr lang="en-US" altLang="zh-CN" b="1" dirty="0">
                <a:solidFill>
                  <a:srgbClr val="4F4F4F"/>
                </a:solidFill>
                <a:latin typeface="微软雅黑" panose="020B0503020204020204" pitchFamily="34" charset="-122"/>
                <a:ea typeface="等线 Light" panose="02010600030101010101" pitchFamily="2" charset="-122"/>
              </a:rPr>
              <a:t>2</a:t>
            </a:r>
            <a:r>
              <a:rPr lang="zh-CN" altLang="zh-CN" sz="1800" b="1" i="0" dirty="0">
                <a:solidFill>
                  <a:srgbClr val="4F4F4F"/>
                </a:solidFill>
                <a:effectLst/>
                <a:latin typeface="等线 Light" panose="02010600030101010101" pitchFamily="2" charset="-122"/>
                <a:ea typeface="微软雅黑" panose="020B0503020204020204" pitchFamily="34" charset="-122"/>
              </a:rPr>
              <a:t>、</a:t>
            </a:r>
            <a:r>
              <a:rPr lang="zh-CN" altLang="en-US" b="1" dirty="0">
                <a:solidFill>
                  <a:srgbClr val="4F4F4F"/>
                </a:solidFill>
                <a:latin typeface="等线 Light" panose="02010600030101010101" pitchFamily="2" charset="-122"/>
                <a:ea typeface="微软雅黑" panose="020B0503020204020204" pitchFamily="34" charset="-122"/>
              </a:rPr>
              <a:t>预测</a:t>
            </a:r>
            <a:endParaRPr lang="zh-CN" altLang="zh-CN" sz="1800" b="1" i="1" dirty="0">
              <a:effectLst/>
              <a:latin typeface="等线 Light" panose="02010600030101010101" pitchFamily="2" charset="-122"/>
              <a:ea typeface="等线 Light" panose="02010600030101010101" pitchFamily="2" charset="-122"/>
            </a:endParaRPr>
          </a:p>
        </p:txBody>
      </p:sp>
      <p:sp>
        <p:nvSpPr>
          <p:cNvPr id="16" name="文本框 15">
            <a:extLst>
              <a:ext uri="{FF2B5EF4-FFF2-40B4-BE49-F238E27FC236}">
                <a16:creationId xmlns:a16="http://schemas.microsoft.com/office/drawing/2014/main" id="{3EA39EAC-8E03-43DC-813E-6D9D85BD5CDA}"/>
              </a:ext>
            </a:extLst>
          </p:cNvPr>
          <p:cNvSpPr txBox="1"/>
          <p:nvPr/>
        </p:nvSpPr>
        <p:spPr>
          <a:xfrm>
            <a:off x="2987225" y="3605151"/>
            <a:ext cx="13087838" cy="605294"/>
          </a:xfrm>
          <a:prstGeom prst="rect">
            <a:avLst/>
          </a:prstGeom>
          <a:noFill/>
        </p:spPr>
        <p:txBody>
          <a:bodyPr wrap="square">
            <a:spAutoFit/>
          </a:bodyPr>
          <a:lstStyle/>
          <a:p>
            <a:pPr indent="266700">
              <a:lnSpc>
                <a:spcPts val="1950"/>
              </a:lnSpc>
              <a:spcAft>
                <a:spcPts val="1200"/>
              </a:spcAft>
            </a:pPr>
            <a:r>
              <a:rPr lang="zh-CN" altLang="en-US" sz="1800" dirty="0">
                <a:solidFill>
                  <a:schemeClr val="tx1">
                    <a:lumMod val="65000"/>
                    <a:lumOff val="35000"/>
                  </a:schemeClr>
                </a:solidFill>
                <a:effectLst/>
                <a:latin typeface="+mn-ea"/>
                <a:cs typeface="Arial" panose="020B0604020202020204" pitchFamily="34" charset="0"/>
              </a:rPr>
              <a:t>定位模块能够受到速度</a:t>
            </a:r>
            <a:r>
              <a:rPr lang="en-US" altLang="zh-CN" sz="1800" dirty="0">
                <a:solidFill>
                  <a:schemeClr val="tx1">
                    <a:lumMod val="65000"/>
                    <a:lumOff val="35000"/>
                  </a:schemeClr>
                </a:solidFill>
                <a:effectLst/>
                <a:latin typeface="+mn-ea"/>
                <a:cs typeface="Arial" panose="020B0604020202020204" pitchFamily="34" charset="0"/>
              </a:rPr>
              <a:t>v</a:t>
            </a:r>
            <a:r>
              <a:rPr lang="zh-CN" altLang="en-US" sz="1800" dirty="0">
                <a:solidFill>
                  <a:schemeClr val="tx1">
                    <a:lumMod val="65000"/>
                    <a:lumOff val="35000"/>
                  </a:schemeClr>
                </a:solidFill>
                <a:effectLst/>
                <a:latin typeface="+mn-ea"/>
                <a:cs typeface="Arial" panose="020B0604020202020204" pitchFamily="34" charset="0"/>
              </a:rPr>
              <a:t>和航向角变化率</a:t>
            </a:r>
            <a:r>
              <a:rPr lang="en-US" altLang="zh-CN" sz="1800" dirty="0" err="1">
                <a:solidFill>
                  <a:schemeClr val="tx1">
                    <a:lumMod val="65000"/>
                    <a:lumOff val="35000"/>
                  </a:schemeClr>
                </a:solidFill>
                <a:effectLst/>
                <a:latin typeface="+mn-ea"/>
                <a:cs typeface="Arial" panose="020B0604020202020204" pitchFamily="34" charset="0"/>
              </a:rPr>
              <a:t>yaw_rate</a:t>
            </a:r>
            <a:r>
              <a:rPr lang="zh-CN" altLang="en-US" sz="1800" dirty="0">
                <a:solidFill>
                  <a:schemeClr val="tx1">
                    <a:lumMod val="65000"/>
                    <a:lumOff val="35000"/>
                  </a:schemeClr>
                </a:solidFill>
                <a:effectLst/>
                <a:latin typeface="+mn-ea"/>
                <a:cs typeface="Arial" panose="020B0604020202020204" pitchFamily="34" charset="0"/>
              </a:rPr>
              <a:t>，进而可以推测出运动△</a:t>
            </a:r>
            <a:r>
              <a:rPr lang="en-US" altLang="zh-CN" sz="1800" dirty="0">
                <a:solidFill>
                  <a:schemeClr val="tx1">
                    <a:lumMod val="65000"/>
                    <a:lumOff val="35000"/>
                  </a:schemeClr>
                </a:solidFill>
                <a:effectLst/>
                <a:latin typeface="+mn-ea"/>
                <a:cs typeface="Arial" panose="020B0604020202020204" pitchFamily="34" charset="0"/>
              </a:rPr>
              <a:t>t</a:t>
            </a:r>
            <a:r>
              <a:rPr lang="zh-CN" altLang="en-US" sz="1800" dirty="0">
                <a:solidFill>
                  <a:schemeClr val="tx1">
                    <a:lumMod val="65000"/>
                    <a:lumOff val="35000"/>
                  </a:schemeClr>
                </a:solidFill>
                <a:effectLst/>
                <a:latin typeface="+mn-ea"/>
                <a:cs typeface="Arial" panose="020B0604020202020204" pitchFamily="34" charset="0"/>
              </a:rPr>
              <a:t>时间后，自身所在的位置。由于每个粒子都可能是机器人的真实位置，当对所有粒子进行里程计预测（考虑运动噪音，也是满足正太分布），每个粒子都会有自己的位置和航向角。</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2" name="图片 1">
            <a:extLst>
              <a:ext uri="{FF2B5EF4-FFF2-40B4-BE49-F238E27FC236}">
                <a16:creationId xmlns:a16="http://schemas.microsoft.com/office/drawing/2014/main" id="{4D3BF458-5A88-4F3B-80FD-161688693E1C}"/>
              </a:ext>
            </a:extLst>
          </p:cNvPr>
          <p:cNvPicPr>
            <a:picLocks noChangeAspect="1"/>
          </p:cNvPicPr>
          <p:nvPr/>
        </p:nvPicPr>
        <p:blipFill>
          <a:blip r:embed="rId7"/>
          <a:stretch>
            <a:fillRect/>
          </a:stretch>
        </p:blipFill>
        <p:spPr>
          <a:xfrm>
            <a:off x="2391417" y="5514990"/>
            <a:ext cx="7089791" cy="3647349"/>
          </a:xfrm>
          <a:prstGeom prst="rect">
            <a:avLst/>
          </a:prstGeom>
        </p:spPr>
      </p:pic>
      <p:pic>
        <p:nvPicPr>
          <p:cNvPr id="3" name="图片 2">
            <a:extLst>
              <a:ext uri="{FF2B5EF4-FFF2-40B4-BE49-F238E27FC236}">
                <a16:creationId xmlns:a16="http://schemas.microsoft.com/office/drawing/2014/main" id="{E5599B00-E0B8-4C3B-AC3A-2479AEAABA22}"/>
              </a:ext>
            </a:extLst>
          </p:cNvPr>
          <p:cNvPicPr>
            <a:picLocks noChangeAspect="1"/>
          </p:cNvPicPr>
          <p:nvPr/>
        </p:nvPicPr>
        <p:blipFill>
          <a:blip r:embed="rId8"/>
          <a:stretch>
            <a:fillRect/>
          </a:stretch>
        </p:blipFill>
        <p:spPr>
          <a:xfrm>
            <a:off x="10771086" y="5095955"/>
            <a:ext cx="5273497" cy="4066384"/>
          </a:xfrm>
          <a:prstGeom prst="rect">
            <a:avLst/>
          </a:prstGeom>
        </p:spPr>
      </p:pic>
    </p:spTree>
    <p:extLst>
      <p:ext uri="{BB962C8B-B14F-4D97-AF65-F5344CB8AC3E}">
        <p14:creationId xmlns:p14="http://schemas.microsoft.com/office/powerpoint/2010/main" val="296431215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l="9399" t="9386" r="9743" b="22476"/>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9144000" y="1664438"/>
            <a:ext cx="4038600" cy="1821011"/>
          </a:xfrm>
          <a:prstGeom prst="rect">
            <a:avLst/>
          </a:prstGeom>
        </p:spPr>
        <p:txBody>
          <a:bodyPr wrap="square" lIns="0" tIns="0" rIns="0" bIns="0" rtlCol="0" anchor="t">
            <a:spAutoFit/>
          </a:bodyPr>
          <a:lstStyle/>
          <a:p>
            <a:pPr algn="l">
              <a:lnSpc>
                <a:spcPts val="7123"/>
              </a:lnSpc>
            </a:pPr>
            <a:r>
              <a:rPr lang="zh-CN" altLang="en-US" sz="6305" dirty="0">
                <a:solidFill>
                  <a:srgbClr val="3D3D3D"/>
                </a:solidFill>
                <a:ea typeface="字由点字典黑 35J Bold"/>
              </a:rPr>
              <a:t>随机信号的描述与分析</a:t>
            </a:r>
            <a:endParaRPr lang="en-US" sz="6305" dirty="0">
              <a:solidFill>
                <a:srgbClr val="3D3D3D"/>
              </a:solidFill>
              <a:ea typeface="字由点字典黑 35J Bold"/>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95446" y="2154958"/>
            <a:ext cx="1914661" cy="1914661"/>
          </a:xfrm>
          <a:prstGeom prst="rect">
            <a:avLst/>
          </a:prstGeom>
        </p:spPr>
      </p:pic>
      <p:sp>
        <p:nvSpPr>
          <p:cNvPr id="5" name="TextBox 5"/>
          <p:cNvSpPr txBox="1"/>
          <p:nvPr/>
        </p:nvSpPr>
        <p:spPr>
          <a:xfrm>
            <a:off x="5695577" y="1527780"/>
            <a:ext cx="1872504" cy="2184293"/>
          </a:xfrm>
          <a:prstGeom prst="rect">
            <a:avLst/>
          </a:prstGeom>
        </p:spPr>
        <p:txBody>
          <a:bodyPr lIns="0" tIns="0" rIns="0" bIns="0" rtlCol="0" anchor="t">
            <a:spAutoFit/>
          </a:bodyPr>
          <a:lstStyle/>
          <a:p>
            <a:pPr algn="l">
              <a:lnSpc>
                <a:spcPts val="17279"/>
              </a:lnSpc>
            </a:pPr>
            <a:r>
              <a:rPr lang="en-US" sz="14399" spc="1209" dirty="0">
                <a:solidFill>
                  <a:srgbClr val="000000"/>
                </a:solidFill>
                <a:latin typeface="Anton"/>
              </a:rPr>
              <a:t>01</a:t>
            </a: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02</a:t>
            </a:r>
          </a:p>
        </p:txBody>
      </p:sp>
      <p:sp>
        <p:nvSpPr>
          <p:cNvPr id="20" name="TextBox 8">
            <a:extLst>
              <a:ext uri="{FF2B5EF4-FFF2-40B4-BE49-F238E27FC236}">
                <a16:creationId xmlns:a16="http://schemas.microsoft.com/office/drawing/2014/main" id="{943FBB71-C000-4BFF-92D2-C1616021EE72}"/>
              </a:ext>
            </a:extLst>
          </p:cNvPr>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粒子滤波在机器人定位中的应用</a:t>
            </a:r>
            <a:endParaRPr lang="en-US" sz="3200" dirty="0">
              <a:solidFill>
                <a:srgbClr val="3D3D3D"/>
              </a:solidFill>
              <a:ea typeface="字由点字典黑 35J Bold"/>
            </a:endParaRPr>
          </a:p>
        </p:txBody>
      </p:sp>
      <p:sp>
        <p:nvSpPr>
          <p:cNvPr id="13" name="文本框 12">
            <a:extLst>
              <a:ext uri="{FF2B5EF4-FFF2-40B4-BE49-F238E27FC236}">
                <a16:creationId xmlns:a16="http://schemas.microsoft.com/office/drawing/2014/main" id="{729145A2-FCE3-462B-9E82-092B8D74CECF}"/>
              </a:ext>
            </a:extLst>
          </p:cNvPr>
          <p:cNvSpPr txBox="1"/>
          <p:nvPr/>
        </p:nvSpPr>
        <p:spPr>
          <a:xfrm>
            <a:off x="3294292" y="3110707"/>
            <a:ext cx="9144000" cy="383375"/>
          </a:xfrm>
          <a:prstGeom prst="rect">
            <a:avLst/>
          </a:prstGeom>
          <a:noFill/>
        </p:spPr>
        <p:txBody>
          <a:bodyPr wrap="square">
            <a:spAutoFit/>
          </a:bodyPr>
          <a:lstStyle/>
          <a:p>
            <a:pPr>
              <a:lnSpc>
                <a:spcPts val="2400"/>
              </a:lnSpc>
              <a:spcBef>
                <a:spcPts val="600"/>
              </a:spcBef>
              <a:spcAft>
                <a:spcPts val="1200"/>
              </a:spcAft>
            </a:pPr>
            <a:r>
              <a:rPr lang="en-US" altLang="zh-CN" b="1" dirty="0">
                <a:solidFill>
                  <a:srgbClr val="4F4F4F"/>
                </a:solidFill>
                <a:latin typeface="微软雅黑" panose="020B0503020204020204" pitchFamily="34" charset="-122"/>
                <a:ea typeface="等线 Light" panose="02010600030101010101" pitchFamily="2" charset="-122"/>
              </a:rPr>
              <a:t>3</a:t>
            </a:r>
            <a:r>
              <a:rPr lang="zh-CN" altLang="zh-CN" sz="1800" b="1" i="0" dirty="0">
                <a:solidFill>
                  <a:srgbClr val="4F4F4F"/>
                </a:solidFill>
                <a:effectLst/>
                <a:latin typeface="等线 Light" panose="02010600030101010101" pitchFamily="2" charset="-122"/>
                <a:ea typeface="微软雅黑" panose="020B0503020204020204" pitchFamily="34" charset="-122"/>
              </a:rPr>
              <a:t> 、</a:t>
            </a:r>
            <a:r>
              <a:rPr lang="zh-CN" altLang="en-US" b="1" dirty="0">
                <a:solidFill>
                  <a:srgbClr val="4F4F4F"/>
                </a:solidFill>
                <a:latin typeface="微软雅黑" panose="020B0503020204020204" pitchFamily="34" charset="-122"/>
                <a:ea typeface="等线 Light" panose="02010600030101010101" pitchFamily="2" charset="-122"/>
              </a:rPr>
              <a:t>更新粒子权重</a:t>
            </a:r>
            <a:endParaRPr lang="zh-CN" altLang="zh-CN" sz="1800" b="1" i="1" dirty="0">
              <a:effectLst/>
              <a:latin typeface="等线 Light" panose="02010600030101010101" pitchFamily="2" charset="-122"/>
              <a:ea typeface="等线 Light" panose="02010600030101010101" pitchFamily="2" charset="-122"/>
            </a:endParaRPr>
          </a:p>
        </p:txBody>
      </p:sp>
      <p:sp>
        <p:nvSpPr>
          <p:cNvPr id="16" name="文本框 15">
            <a:extLst>
              <a:ext uri="{FF2B5EF4-FFF2-40B4-BE49-F238E27FC236}">
                <a16:creationId xmlns:a16="http://schemas.microsoft.com/office/drawing/2014/main" id="{3EA39EAC-8E03-43DC-813E-6D9D85BD5CDA}"/>
              </a:ext>
            </a:extLst>
          </p:cNvPr>
          <p:cNvSpPr txBox="1"/>
          <p:nvPr/>
        </p:nvSpPr>
        <p:spPr>
          <a:xfrm>
            <a:off x="2987225" y="3605151"/>
            <a:ext cx="13087838" cy="1682512"/>
          </a:xfrm>
          <a:prstGeom prst="rect">
            <a:avLst/>
          </a:prstGeom>
          <a:noFill/>
        </p:spPr>
        <p:txBody>
          <a:bodyPr wrap="square">
            <a:spAutoFit/>
          </a:bodyPr>
          <a:lstStyle/>
          <a:p>
            <a:pPr indent="266700">
              <a:lnSpc>
                <a:spcPts val="1950"/>
              </a:lnSpc>
              <a:spcAft>
                <a:spcPts val="1200"/>
              </a:spcAft>
            </a:pPr>
            <a:r>
              <a:rPr lang="zh-CN" altLang="en-US" sz="1800" dirty="0">
                <a:solidFill>
                  <a:schemeClr val="tx1">
                    <a:lumMod val="65000"/>
                    <a:lumOff val="35000"/>
                  </a:schemeClr>
                </a:solidFill>
                <a:effectLst/>
                <a:latin typeface="+mn-ea"/>
                <a:cs typeface="Arial" panose="020B0604020202020204" pitchFamily="34" charset="0"/>
              </a:rPr>
              <a:t>这些粒子哪些才能更好的代表机器人的位置了，所以要给它们相应的权重，权重越大，它被重采样的机会也就越大，这样随着不但迭代，最终会找到最能代表机器人位置的粒子了。</a:t>
            </a:r>
            <a:endParaRPr lang="en-US" altLang="zh-CN" sz="1800" dirty="0">
              <a:solidFill>
                <a:schemeClr val="tx1">
                  <a:lumMod val="65000"/>
                  <a:lumOff val="35000"/>
                </a:schemeClr>
              </a:solidFill>
              <a:effectLst/>
              <a:latin typeface="+mn-ea"/>
              <a:cs typeface="Arial" panose="020B0604020202020204" pitchFamily="34" charset="0"/>
            </a:endParaRPr>
          </a:p>
          <a:p>
            <a:pPr indent="266700">
              <a:lnSpc>
                <a:spcPts val="1950"/>
              </a:lnSpc>
              <a:spcAft>
                <a:spcPts val="1200"/>
              </a:spcAft>
            </a:pPr>
            <a:endParaRPr lang="en-US" altLang="zh-CN" dirty="0">
              <a:solidFill>
                <a:schemeClr val="tx1">
                  <a:lumMod val="65000"/>
                  <a:lumOff val="35000"/>
                </a:schemeClr>
              </a:solidFill>
              <a:latin typeface="+mn-ea"/>
              <a:cs typeface="Arial" panose="020B0604020202020204" pitchFamily="34" charset="0"/>
            </a:endParaRPr>
          </a:p>
          <a:p>
            <a:pPr indent="266700">
              <a:lnSpc>
                <a:spcPts val="1950"/>
              </a:lnSpc>
              <a:spcAft>
                <a:spcPts val="1200"/>
              </a:spcAft>
            </a:pPr>
            <a:r>
              <a:rPr lang="zh-CN" altLang="en-US" sz="1800" dirty="0">
                <a:solidFill>
                  <a:schemeClr val="tx1">
                    <a:lumMod val="65000"/>
                    <a:lumOff val="35000"/>
                  </a:schemeClr>
                </a:solidFill>
                <a:effectLst/>
                <a:latin typeface="+mn-ea"/>
                <a:cs typeface="宋体" panose="02010600030101010101" pitchFamily="2" charset="-122"/>
              </a:rPr>
              <a:t>机器人传感器会获得周围路标的位置</a:t>
            </a:r>
            <a:r>
              <a:rPr lang="en-US" altLang="zh-CN" sz="1800" dirty="0">
                <a:solidFill>
                  <a:schemeClr val="tx1">
                    <a:lumMod val="65000"/>
                    <a:lumOff val="35000"/>
                  </a:schemeClr>
                </a:solidFill>
                <a:effectLst/>
                <a:latin typeface="+mn-ea"/>
                <a:cs typeface="宋体" panose="02010600030101010101" pitchFamily="2" charset="-122"/>
              </a:rPr>
              <a:t>(</a:t>
            </a:r>
            <a:r>
              <a:rPr lang="zh-CN" altLang="en-US" sz="1800" dirty="0">
                <a:solidFill>
                  <a:schemeClr val="tx1">
                    <a:lumMod val="65000"/>
                    <a:lumOff val="35000"/>
                  </a:schemeClr>
                </a:solidFill>
                <a:effectLst/>
                <a:latin typeface="+mn-ea"/>
                <a:cs typeface="宋体" panose="02010600030101010101" pitchFamily="2" charset="-122"/>
              </a:rPr>
              <a:t>比如</a:t>
            </a:r>
            <a:r>
              <a:rPr lang="en-US" altLang="zh-CN" sz="1800" dirty="0" err="1">
                <a:solidFill>
                  <a:schemeClr val="tx1">
                    <a:lumMod val="65000"/>
                    <a:lumOff val="35000"/>
                  </a:schemeClr>
                </a:solidFill>
                <a:effectLst/>
                <a:latin typeface="+mn-ea"/>
                <a:cs typeface="宋体" panose="02010600030101010101" pitchFamily="2" charset="-122"/>
              </a:rPr>
              <a:t>a,b,c</a:t>
            </a:r>
            <a:r>
              <a:rPr lang="zh-CN" altLang="en-US" sz="1800" dirty="0">
                <a:solidFill>
                  <a:schemeClr val="tx1">
                    <a:lumMod val="65000"/>
                    <a:lumOff val="35000"/>
                  </a:schemeClr>
                </a:solidFill>
                <a:effectLst/>
                <a:latin typeface="+mn-ea"/>
                <a:cs typeface="宋体" panose="02010600030101010101" pitchFamily="2" charset="-122"/>
              </a:rPr>
              <a:t>三个路标</a:t>
            </a:r>
            <a:r>
              <a:rPr lang="en-US" altLang="zh-CN" sz="1800" dirty="0">
                <a:solidFill>
                  <a:schemeClr val="tx1">
                    <a:lumMod val="65000"/>
                    <a:lumOff val="35000"/>
                  </a:schemeClr>
                </a:solidFill>
                <a:effectLst/>
                <a:latin typeface="+mn-ea"/>
                <a:cs typeface="宋体" panose="02010600030101010101" pitchFamily="2" charset="-122"/>
              </a:rPr>
              <a:t>)</a:t>
            </a:r>
            <a:r>
              <a:rPr lang="zh-CN" altLang="en-US" sz="1800" dirty="0">
                <a:solidFill>
                  <a:schemeClr val="tx1">
                    <a:lumMod val="65000"/>
                    <a:lumOff val="35000"/>
                  </a:schemeClr>
                </a:solidFill>
                <a:effectLst/>
                <a:latin typeface="+mn-ea"/>
                <a:cs typeface="宋体" panose="02010600030101010101" pitchFamily="2" charset="-122"/>
              </a:rPr>
              <a:t>，将机器人坐标下的位置</a:t>
            </a:r>
            <a:r>
              <a:rPr lang="en-US" altLang="zh-CN" sz="1800" dirty="0">
                <a:solidFill>
                  <a:schemeClr val="tx1">
                    <a:lumMod val="65000"/>
                    <a:lumOff val="35000"/>
                  </a:schemeClr>
                </a:solidFill>
                <a:effectLst/>
                <a:latin typeface="+mn-ea"/>
                <a:cs typeface="宋体" panose="02010600030101010101" pitchFamily="2" charset="-122"/>
              </a:rPr>
              <a:t>(</a:t>
            </a:r>
            <a:r>
              <a:rPr lang="zh-CN" altLang="en-US" sz="1800" dirty="0">
                <a:solidFill>
                  <a:schemeClr val="tx1">
                    <a:lumMod val="65000"/>
                    <a:lumOff val="35000"/>
                  </a:schemeClr>
                </a:solidFill>
                <a:effectLst/>
                <a:latin typeface="+mn-ea"/>
                <a:cs typeface="宋体" panose="02010600030101010101" pitchFamily="2" charset="-122"/>
              </a:rPr>
              <a:t>比如</a:t>
            </a:r>
            <a:r>
              <a:rPr lang="en-US" altLang="zh-CN" sz="1800" dirty="0" err="1">
                <a:solidFill>
                  <a:schemeClr val="tx1">
                    <a:lumMod val="65000"/>
                    <a:lumOff val="35000"/>
                  </a:schemeClr>
                </a:solidFill>
                <a:effectLst/>
                <a:latin typeface="+mn-ea"/>
                <a:cs typeface="宋体" panose="02010600030101010101" pitchFamily="2" charset="-122"/>
              </a:rPr>
              <a:t>a,b,c</a:t>
            </a:r>
            <a:r>
              <a:rPr lang="en-US" altLang="zh-CN" sz="1800" dirty="0">
                <a:solidFill>
                  <a:schemeClr val="tx1">
                    <a:lumMod val="65000"/>
                    <a:lumOff val="35000"/>
                  </a:schemeClr>
                </a:solidFill>
                <a:effectLst/>
                <a:latin typeface="+mn-ea"/>
                <a:cs typeface="宋体" panose="02010600030101010101" pitchFamily="2" charset="-122"/>
              </a:rPr>
              <a:t>)</a:t>
            </a:r>
            <a:r>
              <a:rPr lang="zh-CN" altLang="en-US" sz="1800" dirty="0">
                <a:solidFill>
                  <a:schemeClr val="tx1">
                    <a:lumMod val="65000"/>
                    <a:lumOff val="35000"/>
                  </a:schemeClr>
                </a:solidFill>
                <a:effectLst/>
                <a:latin typeface="+mn-ea"/>
                <a:cs typeface="宋体" panose="02010600030101010101" pitchFamily="2" charset="-122"/>
              </a:rPr>
              <a:t>转化为全局地图上的位置（</a:t>
            </a:r>
            <a:r>
              <a:rPr lang="en-US" altLang="zh-CN" sz="1800" dirty="0">
                <a:solidFill>
                  <a:schemeClr val="tx1">
                    <a:lumMod val="65000"/>
                    <a:lumOff val="35000"/>
                  </a:schemeClr>
                </a:solidFill>
                <a:effectLst/>
                <a:latin typeface="+mn-ea"/>
                <a:cs typeface="宋体" panose="02010600030101010101" pitchFamily="2" charset="-122"/>
              </a:rPr>
              <a:t>a’, b’ ,c’</a:t>
            </a:r>
            <a:r>
              <a:rPr lang="zh-CN" altLang="en-US" sz="1800" dirty="0">
                <a:solidFill>
                  <a:schemeClr val="tx1">
                    <a:lumMod val="65000"/>
                    <a:lumOff val="35000"/>
                  </a:schemeClr>
                </a:solidFill>
                <a:effectLst/>
                <a:latin typeface="+mn-ea"/>
                <a:cs typeface="宋体" panose="02010600030101010101" pitchFamily="2" charset="-122"/>
              </a:rPr>
              <a:t>）</a:t>
            </a:r>
            <a:endParaRPr lang="zh-CN" altLang="zh-CN" sz="1800" dirty="0">
              <a:solidFill>
                <a:schemeClr val="tx1">
                  <a:lumMod val="65000"/>
                  <a:lumOff val="35000"/>
                </a:schemeClr>
              </a:solidFill>
              <a:effectLst/>
              <a:latin typeface="+mn-ea"/>
              <a:cs typeface="宋体" panose="02010600030101010101" pitchFamily="2" charset="-122"/>
            </a:endParaRPr>
          </a:p>
        </p:txBody>
      </p:sp>
      <p:sp>
        <p:nvSpPr>
          <p:cNvPr id="14" name="文本框 13">
            <a:extLst>
              <a:ext uri="{FF2B5EF4-FFF2-40B4-BE49-F238E27FC236}">
                <a16:creationId xmlns:a16="http://schemas.microsoft.com/office/drawing/2014/main" id="{21CF683B-B945-4C70-AA57-BED765180948}"/>
              </a:ext>
            </a:extLst>
          </p:cNvPr>
          <p:cNvSpPr txBox="1"/>
          <p:nvPr/>
        </p:nvSpPr>
        <p:spPr>
          <a:xfrm>
            <a:off x="3294292" y="4251995"/>
            <a:ext cx="9144000" cy="383375"/>
          </a:xfrm>
          <a:prstGeom prst="rect">
            <a:avLst/>
          </a:prstGeom>
          <a:noFill/>
        </p:spPr>
        <p:txBody>
          <a:bodyPr wrap="square">
            <a:spAutoFit/>
          </a:bodyPr>
          <a:lstStyle/>
          <a:p>
            <a:pPr>
              <a:lnSpc>
                <a:spcPts val="2400"/>
              </a:lnSpc>
              <a:spcBef>
                <a:spcPts val="600"/>
              </a:spcBef>
              <a:spcAft>
                <a:spcPts val="1200"/>
              </a:spcAft>
            </a:pPr>
            <a:r>
              <a:rPr lang="en-US" altLang="zh-CN" b="1" dirty="0">
                <a:solidFill>
                  <a:srgbClr val="4F4F4F"/>
                </a:solidFill>
                <a:latin typeface="微软雅黑" panose="020B0503020204020204" pitchFamily="34" charset="-122"/>
                <a:ea typeface="等线 Light" panose="02010600030101010101" pitchFamily="2" charset="-122"/>
              </a:rPr>
              <a:t>4</a:t>
            </a:r>
            <a:r>
              <a:rPr lang="zh-CN" altLang="zh-CN" sz="1800" b="1" i="0" dirty="0">
                <a:solidFill>
                  <a:srgbClr val="4F4F4F"/>
                </a:solidFill>
                <a:effectLst/>
                <a:latin typeface="等线 Light" panose="02010600030101010101" pitchFamily="2" charset="-122"/>
                <a:ea typeface="微软雅黑" panose="020B0503020204020204" pitchFamily="34" charset="-122"/>
              </a:rPr>
              <a:t> 、</a:t>
            </a:r>
            <a:r>
              <a:rPr lang="zh-CN" altLang="en-US" b="1" dirty="0">
                <a:solidFill>
                  <a:srgbClr val="4F4F4F"/>
                </a:solidFill>
                <a:latin typeface="微软雅黑" panose="020B0503020204020204" pitchFamily="34" charset="-122"/>
                <a:ea typeface="等线 Light" panose="02010600030101010101" pitchFamily="2" charset="-122"/>
              </a:rPr>
              <a:t>坐标系转换</a:t>
            </a:r>
            <a:endParaRPr lang="zh-CN" altLang="zh-CN" sz="1800" b="1" i="1" dirty="0">
              <a:effectLst/>
              <a:latin typeface="等线 Light" panose="02010600030101010101" pitchFamily="2" charset="-122"/>
              <a:ea typeface="等线 Light" panose="02010600030101010101" pitchFamily="2" charset="-122"/>
            </a:endParaRPr>
          </a:p>
        </p:txBody>
      </p:sp>
      <p:pic>
        <p:nvPicPr>
          <p:cNvPr id="4" name="图片 3">
            <a:extLst>
              <a:ext uri="{FF2B5EF4-FFF2-40B4-BE49-F238E27FC236}">
                <a16:creationId xmlns:a16="http://schemas.microsoft.com/office/drawing/2014/main" id="{A1A7B108-EC4B-4DC1-9004-68ED0CAC9FC8}"/>
              </a:ext>
            </a:extLst>
          </p:cNvPr>
          <p:cNvPicPr>
            <a:picLocks noChangeAspect="1"/>
          </p:cNvPicPr>
          <p:nvPr/>
        </p:nvPicPr>
        <p:blipFill>
          <a:blip r:embed="rId7"/>
          <a:stretch>
            <a:fillRect/>
          </a:stretch>
        </p:blipFill>
        <p:spPr>
          <a:xfrm>
            <a:off x="6507251" y="5600700"/>
            <a:ext cx="5273497" cy="3913971"/>
          </a:xfrm>
          <a:prstGeom prst="rect">
            <a:avLst/>
          </a:prstGeom>
        </p:spPr>
      </p:pic>
    </p:spTree>
    <p:extLst>
      <p:ext uri="{BB962C8B-B14F-4D97-AF65-F5344CB8AC3E}">
        <p14:creationId xmlns:p14="http://schemas.microsoft.com/office/powerpoint/2010/main" val="2038357668"/>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02</a:t>
            </a:r>
          </a:p>
        </p:txBody>
      </p:sp>
      <p:sp>
        <p:nvSpPr>
          <p:cNvPr id="20" name="TextBox 8">
            <a:extLst>
              <a:ext uri="{FF2B5EF4-FFF2-40B4-BE49-F238E27FC236}">
                <a16:creationId xmlns:a16="http://schemas.microsoft.com/office/drawing/2014/main" id="{943FBB71-C000-4BFF-92D2-C1616021EE72}"/>
              </a:ext>
            </a:extLst>
          </p:cNvPr>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粒子滤波在机器人定位中的应用</a:t>
            </a:r>
            <a:endParaRPr lang="en-US" sz="3200" dirty="0">
              <a:solidFill>
                <a:srgbClr val="3D3D3D"/>
              </a:solidFill>
              <a:ea typeface="字由点字典黑 35J Bold"/>
            </a:endParaRPr>
          </a:p>
        </p:txBody>
      </p:sp>
      <p:sp>
        <p:nvSpPr>
          <p:cNvPr id="13" name="文本框 12">
            <a:extLst>
              <a:ext uri="{FF2B5EF4-FFF2-40B4-BE49-F238E27FC236}">
                <a16:creationId xmlns:a16="http://schemas.microsoft.com/office/drawing/2014/main" id="{729145A2-FCE3-462B-9E82-092B8D74CECF}"/>
              </a:ext>
            </a:extLst>
          </p:cNvPr>
          <p:cNvSpPr txBox="1"/>
          <p:nvPr/>
        </p:nvSpPr>
        <p:spPr>
          <a:xfrm>
            <a:off x="3294292" y="3110707"/>
            <a:ext cx="9144000" cy="383375"/>
          </a:xfrm>
          <a:prstGeom prst="rect">
            <a:avLst/>
          </a:prstGeom>
          <a:noFill/>
        </p:spPr>
        <p:txBody>
          <a:bodyPr wrap="square">
            <a:spAutoFit/>
          </a:bodyPr>
          <a:lstStyle/>
          <a:p>
            <a:pPr>
              <a:lnSpc>
                <a:spcPts val="2400"/>
              </a:lnSpc>
              <a:spcBef>
                <a:spcPts val="600"/>
              </a:spcBef>
              <a:spcAft>
                <a:spcPts val="1200"/>
              </a:spcAft>
            </a:pPr>
            <a:r>
              <a:rPr lang="en-US" altLang="zh-CN" sz="1800" b="1" dirty="0">
                <a:solidFill>
                  <a:srgbClr val="4F4F4F"/>
                </a:solidFill>
                <a:effectLst/>
                <a:latin typeface="微软雅黑" panose="020B0503020204020204" pitchFamily="34" charset="-122"/>
                <a:ea typeface="等线 Light" panose="02010600030101010101" pitchFamily="2" charset="-122"/>
              </a:rPr>
              <a:t>5</a:t>
            </a:r>
            <a:r>
              <a:rPr lang="zh-CN" altLang="zh-CN" sz="1800" b="1" dirty="0">
                <a:solidFill>
                  <a:srgbClr val="4F4F4F"/>
                </a:solidFill>
                <a:effectLst/>
                <a:latin typeface="等线 Light" panose="02010600030101010101" pitchFamily="2" charset="-122"/>
                <a:ea typeface="微软雅黑" panose="020B0503020204020204" pitchFamily="34" charset="-122"/>
              </a:rPr>
              <a:t> 、</a:t>
            </a:r>
            <a:r>
              <a:rPr lang="zh-CN" altLang="en-US" sz="1800" b="1" dirty="0">
                <a:solidFill>
                  <a:srgbClr val="4F4F4F"/>
                </a:solidFill>
                <a:effectLst/>
                <a:latin typeface="微软雅黑" panose="020B0503020204020204" pitchFamily="34" charset="-122"/>
                <a:ea typeface="等线 Light" panose="02010600030101010101" pitchFamily="2" charset="-122"/>
              </a:rPr>
              <a:t>重采样</a:t>
            </a:r>
            <a:endParaRPr lang="zh-CN" altLang="zh-CN" sz="1800" b="1" dirty="0">
              <a:effectLst/>
              <a:latin typeface="等线 Light" panose="02010600030101010101" pitchFamily="2" charset="-122"/>
              <a:ea typeface="等线 Light" panose="02010600030101010101" pitchFamily="2" charset="-122"/>
            </a:endParaRPr>
          </a:p>
        </p:txBody>
      </p:sp>
      <p:sp>
        <p:nvSpPr>
          <p:cNvPr id="16" name="文本框 15">
            <a:extLst>
              <a:ext uri="{FF2B5EF4-FFF2-40B4-BE49-F238E27FC236}">
                <a16:creationId xmlns:a16="http://schemas.microsoft.com/office/drawing/2014/main" id="{3EA39EAC-8E03-43DC-813E-6D9D85BD5CDA}"/>
              </a:ext>
            </a:extLst>
          </p:cNvPr>
          <p:cNvSpPr txBox="1"/>
          <p:nvPr/>
        </p:nvSpPr>
        <p:spPr>
          <a:xfrm>
            <a:off x="2987225" y="3605151"/>
            <a:ext cx="13087838" cy="1272143"/>
          </a:xfrm>
          <a:prstGeom prst="rect">
            <a:avLst/>
          </a:prstGeom>
          <a:noFill/>
        </p:spPr>
        <p:txBody>
          <a:bodyPr wrap="square">
            <a:spAutoFit/>
          </a:bodyPr>
          <a:lstStyle/>
          <a:p>
            <a:pPr indent="266700">
              <a:lnSpc>
                <a:spcPts val="1950"/>
              </a:lnSpc>
              <a:spcAft>
                <a:spcPts val="1200"/>
              </a:spcAft>
            </a:pPr>
            <a:r>
              <a:rPr lang="zh-CN" altLang="en-US" sz="1800" dirty="0">
                <a:solidFill>
                  <a:schemeClr val="tx1">
                    <a:lumMod val="65000"/>
                    <a:lumOff val="35000"/>
                  </a:schemeClr>
                </a:solidFill>
                <a:effectLst/>
                <a:latin typeface="+mn-ea"/>
                <a:cs typeface="Arial" panose="020B0604020202020204" pitchFamily="34" charset="0"/>
              </a:rPr>
              <a:t>重采样的目的是，保持粒子总数不变的情况下，删除掉那些权重较低的粒子，同时在权重较高的粒子附近抛洒新的粒子。对这些不同权重的粒子进行重新选取，权重大的粒子，代表的位置准确度更高，所以应该更多的重采样这些权重大的粒子。</a:t>
            </a:r>
          </a:p>
          <a:p>
            <a:pPr indent="266700">
              <a:lnSpc>
                <a:spcPts val="1950"/>
              </a:lnSpc>
              <a:spcAft>
                <a:spcPts val="1200"/>
              </a:spcAft>
            </a:pPr>
            <a:r>
              <a:rPr lang="zh-CN" altLang="en-US" sz="1800" dirty="0">
                <a:solidFill>
                  <a:schemeClr val="tx1">
                    <a:lumMod val="65000"/>
                    <a:lumOff val="35000"/>
                  </a:schemeClr>
                </a:solidFill>
                <a:effectLst/>
                <a:latin typeface="+mn-ea"/>
                <a:cs typeface="Arial" panose="020B0604020202020204" pitchFamily="34" charset="0"/>
              </a:rPr>
              <a:t>随着重采样次数的增加，粒子的集中度会越来越高，留下来的都是极其接近真值的粒子。在这些粒子中筛选出权重最高的粒子，即为机器人的位置。</a:t>
            </a:r>
          </a:p>
        </p:txBody>
      </p:sp>
      <p:pic>
        <p:nvPicPr>
          <p:cNvPr id="2" name="图片 1">
            <a:extLst>
              <a:ext uri="{FF2B5EF4-FFF2-40B4-BE49-F238E27FC236}">
                <a16:creationId xmlns:a16="http://schemas.microsoft.com/office/drawing/2014/main" id="{396150EE-AE01-4E72-9A1E-3C53FA076118}"/>
              </a:ext>
            </a:extLst>
          </p:cNvPr>
          <p:cNvPicPr>
            <a:picLocks noChangeAspect="1"/>
          </p:cNvPicPr>
          <p:nvPr/>
        </p:nvPicPr>
        <p:blipFill>
          <a:blip r:embed="rId7"/>
          <a:stretch>
            <a:fillRect/>
          </a:stretch>
        </p:blipFill>
        <p:spPr>
          <a:xfrm>
            <a:off x="6507251" y="5439694"/>
            <a:ext cx="5273497" cy="3182388"/>
          </a:xfrm>
          <a:prstGeom prst="rect">
            <a:avLst/>
          </a:prstGeom>
        </p:spPr>
      </p:pic>
    </p:spTree>
    <p:extLst>
      <p:ext uri="{BB962C8B-B14F-4D97-AF65-F5344CB8AC3E}">
        <p14:creationId xmlns:p14="http://schemas.microsoft.com/office/powerpoint/2010/main" val="3556700237"/>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rcRect l="9399" t="9386" r="9743" b="22476"/>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9144000" y="1664438"/>
            <a:ext cx="4267200" cy="910506"/>
          </a:xfrm>
          <a:prstGeom prst="rect">
            <a:avLst/>
          </a:prstGeom>
        </p:spPr>
        <p:txBody>
          <a:bodyPr wrap="square" lIns="0" tIns="0" rIns="0" bIns="0" rtlCol="0" anchor="t">
            <a:spAutoFit/>
          </a:bodyPr>
          <a:lstStyle/>
          <a:p>
            <a:pPr algn="l">
              <a:lnSpc>
                <a:spcPts val="7123"/>
              </a:lnSpc>
            </a:pPr>
            <a:r>
              <a:rPr lang="zh-CN" altLang="en-US" sz="6305" dirty="0">
                <a:solidFill>
                  <a:srgbClr val="3D3D3D"/>
                </a:solidFill>
                <a:ea typeface="字由点字典黑 35J Bold"/>
              </a:rPr>
              <a:t>演示视频</a:t>
            </a:r>
            <a:endParaRPr lang="en-US" sz="6305" dirty="0">
              <a:solidFill>
                <a:srgbClr val="3D3D3D"/>
              </a:solidFill>
              <a:ea typeface="字由点字典黑 35J Bold"/>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95446" y="2154958"/>
            <a:ext cx="1914661" cy="1914661"/>
          </a:xfrm>
          <a:prstGeom prst="rect">
            <a:avLst/>
          </a:prstGeom>
        </p:spPr>
      </p:pic>
      <p:sp>
        <p:nvSpPr>
          <p:cNvPr id="5" name="TextBox 5"/>
          <p:cNvSpPr txBox="1"/>
          <p:nvPr/>
        </p:nvSpPr>
        <p:spPr>
          <a:xfrm>
            <a:off x="5695577" y="1527780"/>
            <a:ext cx="2253504" cy="2184293"/>
          </a:xfrm>
          <a:prstGeom prst="rect">
            <a:avLst/>
          </a:prstGeom>
        </p:spPr>
        <p:txBody>
          <a:bodyPr lIns="0" tIns="0" rIns="0" bIns="0" rtlCol="0" anchor="t">
            <a:spAutoFit/>
          </a:bodyPr>
          <a:lstStyle/>
          <a:p>
            <a:pPr algn="l">
              <a:lnSpc>
                <a:spcPts val="17279"/>
              </a:lnSpc>
            </a:pPr>
            <a:r>
              <a:rPr lang="en-US" sz="14399" spc="1209" dirty="0">
                <a:solidFill>
                  <a:srgbClr val="000000"/>
                </a:solidFill>
                <a:latin typeface="Anton"/>
              </a:rPr>
              <a:t>04</a:t>
            </a:r>
          </a:p>
        </p:txBody>
      </p:sp>
    </p:spTree>
    <p:extLst>
      <p:ext uri="{BB962C8B-B14F-4D97-AF65-F5344CB8AC3E}">
        <p14:creationId xmlns:p14="http://schemas.microsoft.com/office/powerpoint/2010/main" val="374655517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01</a:t>
            </a:r>
          </a:p>
        </p:txBody>
      </p:sp>
      <p:sp>
        <p:nvSpPr>
          <p:cNvPr id="20" name="TextBox 8">
            <a:extLst>
              <a:ext uri="{FF2B5EF4-FFF2-40B4-BE49-F238E27FC236}">
                <a16:creationId xmlns:a16="http://schemas.microsoft.com/office/drawing/2014/main" id="{943FBB71-C000-4BFF-92D2-C1616021EE72}"/>
              </a:ext>
            </a:extLst>
          </p:cNvPr>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演示视频</a:t>
            </a:r>
            <a:endParaRPr lang="en-US" sz="3200" dirty="0">
              <a:solidFill>
                <a:srgbClr val="3D3D3D"/>
              </a:solidFill>
              <a:ea typeface="字由点字典黑 35J Bold"/>
            </a:endParaRPr>
          </a:p>
        </p:txBody>
      </p:sp>
    </p:spTree>
    <p:extLst>
      <p:ext uri="{BB962C8B-B14F-4D97-AF65-F5344CB8AC3E}">
        <p14:creationId xmlns:p14="http://schemas.microsoft.com/office/powerpoint/2010/main" val="439121300"/>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rcRect l="1228" t="3424" r="1722" b="3854"/>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t="14158" b="28002"/>
          <a:stretch>
            <a:fillRect/>
          </a:stretch>
        </p:blipFill>
        <p:spPr>
          <a:xfrm>
            <a:off x="-349552" y="-399219"/>
            <a:ext cx="19025205" cy="10982026"/>
          </a:xfrm>
          <a:prstGeom prst="rect">
            <a:avLst/>
          </a:prstGeom>
        </p:spPr>
      </p:pic>
      <p:sp>
        <p:nvSpPr>
          <p:cNvPr id="3" name="TextBox 3"/>
          <p:cNvSpPr txBox="1"/>
          <p:nvPr/>
        </p:nvSpPr>
        <p:spPr>
          <a:xfrm>
            <a:off x="7144016" y="5830589"/>
            <a:ext cx="3999967" cy="1209255"/>
          </a:xfrm>
          <a:prstGeom prst="rect">
            <a:avLst/>
          </a:prstGeom>
        </p:spPr>
        <p:txBody>
          <a:bodyPr lIns="0" tIns="0" rIns="0" bIns="0" rtlCol="0" anchor="t">
            <a:spAutoFit/>
          </a:bodyPr>
          <a:lstStyle/>
          <a:p>
            <a:pPr algn="ctr">
              <a:lnSpc>
                <a:spcPts val="9949"/>
              </a:lnSpc>
            </a:pPr>
            <a:r>
              <a:rPr lang="en-US" sz="7106" spc="78">
                <a:solidFill>
                  <a:srgbClr val="FFFFFF"/>
                </a:solidFill>
                <a:ea typeface="字由点字典黑 35J"/>
              </a:rPr>
              <a:t>谢谢观看</a:t>
            </a:r>
          </a:p>
        </p:txBody>
      </p:sp>
      <p:sp>
        <p:nvSpPr>
          <p:cNvPr id="4" name="TextBox 4"/>
          <p:cNvSpPr txBox="1"/>
          <p:nvPr/>
        </p:nvSpPr>
        <p:spPr>
          <a:xfrm>
            <a:off x="5496438" y="3391825"/>
            <a:ext cx="7295125" cy="2438216"/>
          </a:xfrm>
          <a:prstGeom prst="rect">
            <a:avLst/>
          </a:prstGeom>
        </p:spPr>
        <p:txBody>
          <a:bodyPr lIns="0" tIns="0" rIns="0" bIns="0" rtlCol="0" anchor="t">
            <a:spAutoFit/>
          </a:bodyPr>
          <a:lstStyle/>
          <a:p>
            <a:pPr algn="l">
              <a:lnSpc>
                <a:spcPts val="18951"/>
              </a:lnSpc>
            </a:pPr>
            <a:r>
              <a:rPr lang="en-US" sz="16921" spc="439">
                <a:solidFill>
                  <a:srgbClr val="FFFFFF"/>
                </a:solidFill>
                <a:latin typeface="字由点字典黑 35J"/>
              </a:rPr>
              <a:t>Thanks</a:t>
            </a:r>
          </a:p>
        </p:txBody>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53960" b="34002"/>
          <a:stretch>
            <a:fillRect/>
          </a:stretch>
        </p:blipFill>
        <p:spPr>
          <a:xfrm>
            <a:off x="5763423" y="5714518"/>
            <a:ext cx="6799255" cy="129836"/>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249400" y="-1282700"/>
            <a:ext cx="5324713" cy="5324713"/>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1259" r="35964" b="357"/>
          <a:stretch>
            <a:fillRect/>
          </a:stretch>
        </p:blipFill>
        <p:spPr>
          <a:xfrm rot="-10800000">
            <a:off x="-609600" y="7280381"/>
            <a:ext cx="2781300" cy="3429000"/>
          </a:xfrm>
          <a:prstGeom prst="rect">
            <a:avLst/>
          </a:prstGeo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5" name="TextBox 5"/>
          <p:cNvSpPr txBox="1"/>
          <p:nvPr/>
        </p:nvSpPr>
        <p:spPr>
          <a:xfrm>
            <a:off x="3294292" y="6847669"/>
            <a:ext cx="6718627" cy="657296"/>
          </a:xfrm>
          <a:prstGeom prst="rect">
            <a:avLst/>
          </a:prstGeom>
        </p:spPr>
        <p:txBody>
          <a:bodyPr wrap="square" lIns="0" tIns="0" rIns="0" bIns="0" rtlCol="0" anchor="t">
            <a:spAutoFit/>
          </a:bodyPr>
          <a:lstStyle/>
          <a:p>
            <a:pPr algn="l">
              <a:lnSpc>
                <a:spcPts val="2604"/>
              </a:lnSpc>
            </a:pPr>
            <a:r>
              <a:rPr lang="zh-CN" altLang="en-US" sz="2100" dirty="0">
                <a:solidFill>
                  <a:srgbClr val="3D3D3D"/>
                </a:solidFill>
                <a:ea typeface="字由点字典黑 65J"/>
              </a:rPr>
              <a:t>我们用符号</a:t>
            </a:r>
            <a:r>
              <a:rPr lang="en-US" altLang="zh-CN" sz="2100" dirty="0">
                <a:solidFill>
                  <a:srgbClr val="3D3D3D"/>
                </a:solidFill>
                <a:ea typeface="字由点字典黑 65J"/>
              </a:rPr>
              <a:t>X(t)</a:t>
            </a:r>
            <a:r>
              <a:rPr lang="zh-CN" altLang="en-US" sz="2100" dirty="0">
                <a:solidFill>
                  <a:srgbClr val="3D3D3D"/>
                </a:solidFill>
                <a:ea typeface="字由点字典黑 65J"/>
              </a:rPr>
              <a:t>来表示随机信号的样本空间；</a:t>
            </a:r>
            <a:endParaRPr lang="en-US" altLang="zh-CN" sz="2100" dirty="0">
              <a:solidFill>
                <a:srgbClr val="3D3D3D"/>
              </a:solidFill>
              <a:ea typeface="字由点字典黑 65J"/>
            </a:endParaRPr>
          </a:p>
          <a:p>
            <a:pPr algn="l">
              <a:lnSpc>
                <a:spcPts val="2604"/>
              </a:lnSpc>
            </a:pPr>
            <a:r>
              <a:rPr lang="zh-CN" altLang="en-US" sz="2100" dirty="0">
                <a:solidFill>
                  <a:srgbClr val="3D3D3D"/>
                </a:solidFill>
                <a:ea typeface="字由点字典黑 65J"/>
              </a:rPr>
              <a:t>我们用概率结构来描述随机信号：</a:t>
            </a:r>
            <a:endParaRPr lang="en-US" altLang="zh-CN" sz="2100" dirty="0">
              <a:solidFill>
                <a:srgbClr val="3D3D3D"/>
              </a:solidFill>
              <a:ea typeface="字由点字典黑 65J"/>
            </a:endParaRPr>
          </a:p>
        </p:txBody>
      </p:sp>
      <p:sp>
        <p:nvSpPr>
          <p:cNvPr id="6" name="TextBox 6"/>
          <p:cNvSpPr txBox="1"/>
          <p:nvPr/>
        </p:nvSpPr>
        <p:spPr>
          <a:xfrm>
            <a:off x="3294293" y="6117768"/>
            <a:ext cx="4960767" cy="429798"/>
          </a:xfrm>
          <a:prstGeom prst="rect">
            <a:avLst/>
          </a:prstGeom>
        </p:spPr>
        <p:txBody>
          <a:bodyPr wrap="square" lIns="0" tIns="0" rIns="0" bIns="0" rtlCol="0" anchor="t">
            <a:spAutoFit/>
          </a:bodyPr>
          <a:lstStyle/>
          <a:p>
            <a:pPr algn="l">
              <a:lnSpc>
                <a:spcPts val="3264"/>
              </a:lnSpc>
            </a:pPr>
            <a:r>
              <a:rPr lang="zh-CN" altLang="en-US" sz="3200" dirty="0">
                <a:solidFill>
                  <a:srgbClr val="3D3D3D"/>
                </a:solidFill>
                <a:ea typeface="字由点字典黑 35J Bold"/>
              </a:rPr>
              <a:t>如何描述随机信号？</a:t>
            </a:r>
            <a:endParaRPr lang="en-US" sz="3200" dirty="0">
              <a:solidFill>
                <a:srgbClr val="3D3D3D"/>
              </a:solidFill>
              <a:ea typeface="字由点字典黑 35J Bold"/>
            </a:endParaRPr>
          </a:p>
        </p:txBody>
      </p:sp>
      <p:sp>
        <p:nvSpPr>
          <p:cNvPr id="7" name="TextBox 7"/>
          <p:cNvSpPr txBox="1"/>
          <p:nvPr/>
        </p:nvSpPr>
        <p:spPr>
          <a:xfrm>
            <a:off x="3294292" y="3228159"/>
            <a:ext cx="6718627" cy="1321452"/>
          </a:xfrm>
          <a:prstGeom prst="rect">
            <a:avLst/>
          </a:prstGeom>
        </p:spPr>
        <p:txBody>
          <a:bodyPr wrap="square" lIns="0" tIns="0" rIns="0" bIns="0" rtlCol="0" anchor="t">
            <a:spAutoFit/>
          </a:bodyPr>
          <a:lstStyle/>
          <a:p>
            <a:pPr algn="l">
              <a:lnSpc>
                <a:spcPts val="2604"/>
              </a:lnSpc>
            </a:pPr>
            <a:r>
              <a:rPr lang="zh-CN" altLang="en-US" sz="2100" dirty="0">
                <a:solidFill>
                  <a:srgbClr val="3D3D3D"/>
                </a:solidFill>
                <a:ea typeface="字由点字典黑 65J"/>
              </a:rPr>
              <a:t>信号有确定性信号与随机信号之分。</a:t>
            </a:r>
            <a:endParaRPr lang="en-US" altLang="zh-CN" sz="2100" dirty="0">
              <a:solidFill>
                <a:srgbClr val="3D3D3D"/>
              </a:solidFill>
              <a:ea typeface="字由点字典黑 65J"/>
            </a:endParaRPr>
          </a:p>
          <a:p>
            <a:pPr algn="l">
              <a:lnSpc>
                <a:spcPts val="2604"/>
              </a:lnSpc>
            </a:pPr>
            <a:endParaRPr lang="en-US" altLang="zh-CN" sz="2100" dirty="0">
              <a:solidFill>
                <a:srgbClr val="3D3D3D"/>
              </a:solidFill>
              <a:ea typeface="字由点字典黑 65J"/>
            </a:endParaRPr>
          </a:p>
          <a:p>
            <a:pPr algn="l">
              <a:lnSpc>
                <a:spcPts val="2604"/>
              </a:lnSpc>
            </a:pPr>
            <a:r>
              <a:rPr lang="zh-CN" altLang="en-US" sz="2100" dirty="0">
                <a:solidFill>
                  <a:srgbClr val="3D3D3D"/>
                </a:solidFill>
                <a:ea typeface="字由点字典黑 65J"/>
              </a:rPr>
              <a:t>随机信号是一种不遵循任何确定性规律，需要在大量样本的基础上经过统计分析后才可以发现其规律性的一种信号。</a:t>
            </a:r>
            <a:endParaRPr lang="en-US" sz="2100" dirty="0">
              <a:solidFill>
                <a:srgbClr val="3D3D3D"/>
              </a:solidFill>
              <a:ea typeface="字由点字典黑 65J"/>
            </a:endParaRPr>
          </a:p>
        </p:txBody>
      </p:sp>
      <p:sp>
        <p:nvSpPr>
          <p:cNvPr id="8" name="TextBox 8"/>
          <p:cNvSpPr txBox="1"/>
          <p:nvPr/>
        </p:nvSpPr>
        <p:spPr>
          <a:xfrm>
            <a:off x="3294292" y="2503846"/>
            <a:ext cx="4027316" cy="429798"/>
          </a:xfrm>
          <a:prstGeom prst="rect">
            <a:avLst/>
          </a:prstGeom>
        </p:spPr>
        <p:txBody>
          <a:bodyPr wrap="square" lIns="0" tIns="0" rIns="0" bIns="0" rtlCol="0" anchor="t">
            <a:spAutoFit/>
          </a:bodyPr>
          <a:lstStyle/>
          <a:p>
            <a:pPr algn="l">
              <a:lnSpc>
                <a:spcPts val="3264"/>
              </a:lnSpc>
            </a:pPr>
            <a:r>
              <a:rPr lang="zh-CN" altLang="en-US" sz="3200" dirty="0">
                <a:solidFill>
                  <a:srgbClr val="3D3D3D"/>
                </a:solidFill>
                <a:ea typeface="字由点字典黑 35J Bold"/>
              </a:rPr>
              <a:t>什么是随机信号？</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pic>
        <p:nvPicPr>
          <p:cNvPr id="17" name="图片 16">
            <a:extLst>
              <a:ext uri="{FF2B5EF4-FFF2-40B4-BE49-F238E27FC236}">
                <a16:creationId xmlns:a16="http://schemas.microsoft.com/office/drawing/2014/main" id="{36CE074B-1CA0-41AE-8618-CE596E479D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000" y="5875602"/>
            <a:ext cx="4790357" cy="2601430"/>
          </a:xfrm>
          <a:prstGeom prst="rect">
            <a:avLst/>
          </a:prstGeom>
        </p:spPr>
      </p:pic>
      <p:pic>
        <p:nvPicPr>
          <p:cNvPr id="21" name="图片 20">
            <a:extLst>
              <a:ext uri="{FF2B5EF4-FFF2-40B4-BE49-F238E27FC236}">
                <a16:creationId xmlns:a16="http://schemas.microsoft.com/office/drawing/2014/main" id="{068DE16F-D0FA-4C9B-B7C7-30F1EB1484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16028" y="985781"/>
            <a:ext cx="3152775" cy="3895725"/>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01</a:t>
            </a:r>
          </a:p>
        </p:txBody>
      </p:sp>
      <p:pic>
        <p:nvPicPr>
          <p:cNvPr id="34" name="Picture 14">
            <a:extLst>
              <a:ext uri="{FF2B5EF4-FFF2-40B4-BE49-F238E27FC236}">
                <a16:creationId xmlns:a16="http://schemas.microsoft.com/office/drawing/2014/main" id="{6BEFA2FE-D28C-4BE1-B759-4775082CAA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4728402"/>
            <a:ext cx="1588090" cy="1588090"/>
          </a:xfrm>
          <a:prstGeom prst="rect">
            <a:avLst/>
          </a:prstGeom>
        </p:spPr>
      </p:pic>
      <p:pic>
        <p:nvPicPr>
          <p:cNvPr id="35" name="Picture 6">
            <a:extLst>
              <a:ext uri="{FF2B5EF4-FFF2-40B4-BE49-F238E27FC236}">
                <a16:creationId xmlns:a16="http://schemas.microsoft.com/office/drawing/2014/main" id="{E0CAEF07-BF81-41DF-9A72-D49D0E92CFC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6116855"/>
            <a:ext cx="1007396" cy="46194"/>
          </a:xfrm>
          <a:prstGeom prst="rect">
            <a:avLst/>
          </a:prstGeom>
        </p:spPr>
      </p:pic>
      <p:pic>
        <p:nvPicPr>
          <p:cNvPr id="36" name="Picture 7">
            <a:extLst>
              <a:ext uri="{FF2B5EF4-FFF2-40B4-BE49-F238E27FC236}">
                <a16:creationId xmlns:a16="http://schemas.microsoft.com/office/drawing/2014/main" id="{D2DB61D9-41C8-4CF5-87DA-E18224DFAC0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5695554"/>
            <a:ext cx="1000528" cy="45879"/>
          </a:xfrm>
          <a:prstGeom prst="rect">
            <a:avLst/>
          </a:prstGeom>
        </p:spPr>
      </p:pic>
      <p:sp>
        <p:nvSpPr>
          <p:cNvPr id="37" name="TextBox 5">
            <a:extLst>
              <a:ext uri="{FF2B5EF4-FFF2-40B4-BE49-F238E27FC236}">
                <a16:creationId xmlns:a16="http://schemas.microsoft.com/office/drawing/2014/main" id="{B098129D-F7C3-4812-B0CC-A7A1EF123781}"/>
              </a:ext>
            </a:extLst>
          </p:cNvPr>
          <p:cNvSpPr txBox="1"/>
          <p:nvPr/>
        </p:nvSpPr>
        <p:spPr>
          <a:xfrm>
            <a:off x="1911167" y="4262146"/>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02</a:t>
            </a:r>
          </a:p>
        </p:txBody>
      </p:sp>
      <p:sp>
        <p:nvSpPr>
          <p:cNvPr id="38" name="TextBox 5">
            <a:extLst>
              <a:ext uri="{FF2B5EF4-FFF2-40B4-BE49-F238E27FC236}">
                <a16:creationId xmlns:a16="http://schemas.microsoft.com/office/drawing/2014/main" id="{C34467FD-37BF-4176-BC37-DA8CCFA1F734}"/>
              </a:ext>
            </a:extLst>
          </p:cNvPr>
          <p:cNvSpPr txBox="1"/>
          <p:nvPr/>
        </p:nvSpPr>
        <p:spPr>
          <a:xfrm>
            <a:off x="3294291" y="7706834"/>
            <a:ext cx="6718627" cy="1324145"/>
          </a:xfrm>
          <a:prstGeom prst="rect">
            <a:avLst/>
          </a:prstGeom>
        </p:spPr>
        <p:txBody>
          <a:bodyPr wrap="square" lIns="0" tIns="0" rIns="0" bIns="0" rtlCol="0" anchor="t">
            <a:spAutoFit/>
          </a:bodyPr>
          <a:lstStyle/>
          <a:p>
            <a:pPr algn="l">
              <a:lnSpc>
                <a:spcPts val="2604"/>
              </a:lnSpc>
            </a:pPr>
            <a:r>
              <a:rPr lang="en-US" altLang="zh-CN" sz="2100" dirty="0">
                <a:solidFill>
                  <a:srgbClr val="3D3D3D"/>
                </a:solidFill>
                <a:ea typeface="字由点字典黑 65J"/>
              </a:rPr>
              <a:t>n</a:t>
            </a:r>
            <a:r>
              <a:rPr lang="zh-CN" altLang="en-US" sz="2100" dirty="0">
                <a:solidFill>
                  <a:srgbClr val="3D3D3D"/>
                </a:solidFill>
                <a:ea typeface="字由点字典黑 65J"/>
              </a:rPr>
              <a:t>维联合概率分布函数</a:t>
            </a:r>
            <a:endParaRPr lang="en-US" altLang="zh-CN" sz="2100" dirty="0">
              <a:solidFill>
                <a:srgbClr val="3D3D3D"/>
              </a:solidFill>
              <a:ea typeface="字由点字典黑 65J"/>
            </a:endParaRPr>
          </a:p>
          <a:p>
            <a:pPr algn="l">
              <a:lnSpc>
                <a:spcPts val="2604"/>
              </a:lnSpc>
            </a:pPr>
            <a:endParaRPr lang="en-US" altLang="zh-CN" sz="2100" dirty="0">
              <a:solidFill>
                <a:srgbClr val="3D3D3D"/>
              </a:solidFill>
              <a:ea typeface="字由点字典黑 65J"/>
            </a:endParaRPr>
          </a:p>
          <a:p>
            <a:pPr algn="l">
              <a:lnSpc>
                <a:spcPts val="2604"/>
              </a:lnSpc>
            </a:pPr>
            <a:endParaRPr lang="en-US" sz="2100" dirty="0">
              <a:solidFill>
                <a:srgbClr val="3D3D3D"/>
              </a:solidFill>
              <a:ea typeface="字由点字典黑 65J"/>
            </a:endParaRPr>
          </a:p>
          <a:p>
            <a:pPr algn="l">
              <a:lnSpc>
                <a:spcPts val="2604"/>
              </a:lnSpc>
            </a:pPr>
            <a:r>
              <a:rPr lang="en-US" altLang="zh-CN" sz="2100" dirty="0">
                <a:solidFill>
                  <a:srgbClr val="3D3D3D"/>
                </a:solidFill>
                <a:ea typeface="字由点字典黑 65J"/>
              </a:rPr>
              <a:t>n</a:t>
            </a:r>
            <a:r>
              <a:rPr lang="zh-CN" altLang="en-US" sz="2100" dirty="0">
                <a:solidFill>
                  <a:srgbClr val="3D3D3D"/>
                </a:solidFill>
                <a:ea typeface="字由点字典黑 65J"/>
              </a:rPr>
              <a:t>维联合概率密度函数</a:t>
            </a:r>
            <a:endParaRPr lang="en-US" sz="2100" dirty="0">
              <a:solidFill>
                <a:srgbClr val="3D3D3D"/>
              </a:solidFill>
              <a:ea typeface="字由点字典黑 65J"/>
            </a:endParaRPr>
          </a:p>
        </p:txBody>
      </p:sp>
      <mc:AlternateContent xmlns:mc="http://schemas.openxmlformats.org/markup-compatibility/2006">
        <mc:Choice xmlns:a14="http://schemas.microsoft.com/office/drawing/2010/main" Requires="a14">
          <p:sp>
            <p:nvSpPr>
              <p:cNvPr id="40" name="文本框 39">
                <a:extLst>
                  <a:ext uri="{FF2B5EF4-FFF2-40B4-BE49-F238E27FC236}">
                    <a16:creationId xmlns:a16="http://schemas.microsoft.com/office/drawing/2014/main" id="{87CBF64A-4660-4953-B142-FD813A273ADC}"/>
                  </a:ext>
                </a:extLst>
              </p:cNvPr>
              <p:cNvSpPr txBox="1"/>
              <p:nvPr/>
            </p:nvSpPr>
            <p:spPr>
              <a:xfrm>
                <a:off x="2696628" y="8135170"/>
                <a:ext cx="9144000" cy="369332"/>
              </a:xfrm>
              <a:prstGeom prst="rect">
                <a:avLst/>
              </a:prstGeom>
              <a:noFill/>
            </p:spPr>
            <p:txBody>
              <a:bodyPr wrap="square">
                <a:spAutoFit/>
              </a:bodyPr>
              <a:lstStyle/>
              <a:p>
                <a:pPr marL="495300"/>
                <a14:m>
                  <m:oMath xmlns:m="http://schemas.openxmlformats.org/officeDocument/2006/math">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𝐹</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𝑃</m:t>
                    </m:r>
                    <m:d>
                      <m:dPr>
                        <m:beg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40" name="文本框 39">
                <a:extLst>
                  <a:ext uri="{FF2B5EF4-FFF2-40B4-BE49-F238E27FC236}">
                    <a16:creationId xmlns:a16="http://schemas.microsoft.com/office/drawing/2014/main" id="{87CBF64A-4660-4953-B142-FD813A273ADC}"/>
                  </a:ext>
                </a:extLst>
              </p:cNvPr>
              <p:cNvSpPr txBox="1">
                <a:spLocks noRot="1" noChangeAspect="1" noMove="1" noResize="1" noEditPoints="1" noAdjustHandles="1" noChangeArrowheads="1" noChangeShapeType="1" noTextEdit="1"/>
              </p:cNvSpPr>
              <p:nvPr/>
            </p:nvSpPr>
            <p:spPr>
              <a:xfrm>
                <a:off x="2696628" y="8135170"/>
                <a:ext cx="9144000" cy="369332"/>
              </a:xfrm>
              <a:prstGeom prst="rect">
                <a:avLst/>
              </a:prstGeom>
              <a:blipFill>
                <a:blip r:embed="rId9"/>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本框 41">
                <a:extLst>
                  <a:ext uri="{FF2B5EF4-FFF2-40B4-BE49-F238E27FC236}">
                    <a16:creationId xmlns:a16="http://schemas.microsoft.com/office/drawing/2014/main" id="{8DA9D0DA-3015-4120-B2E9-3862A4CA597C}"/>
                  </a:ext>
                </a:extLst>
              </p:cNvPr>
              <p:cNvSpPr txBox="1"/>
              <p:nvPr/>
            </p:nvSpPr>
            <p:spPr>
              <a:xfrm>
                <a:off x="2408042" y="8878067"/>
                <a:ext cx="9144000" cy="8125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𝑛</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d>
                            <m:dPr>
                              <m:begChr m:val=""/>
                              <m:ctrlPr>
                                <a:rPr lang="zh-CN" altLang="en-US" i="1">
                                  <a:latin typeface="Cambria Math" panose="02040503050406030204" pitchFamily="18" charset="0"/>
                                </a:rPr>
                              </m:ctrlPr>
                            </m:dPr>
                            <m:e>
                              <m:d>
                                <m:dPr>
                                  <m:begChr m:val=""/>
                                  <m:endChr m:val="]"/>
                                  <m:ctrlPr>
                                    <a:rPr lang="zh-CN" altLang="en-US" i="1">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m:rPr>
                                          <m:sty m:val="p"/>
                                        </m:rPr>
                                        <a:rPr lang="zh-CN" altLang="en-US" i="0">
                                          <a:latin typeface="Cambria Math" panose="02040503050406030204" pitchFamily="18" charset="0"/>
                                        </a:rPr>
                                        <m:t>δ</m:t>
                                      </m:r>
                                    </m:e>
                                    <m:sup>
                                      <m:r>
                                        <m:rPr>
                                          <m:sty m:val="p"/>
                                        </m:rPr>
                                        <a:rPr lang="zh-CN" altLang="en-US" i="0">
                                          <a:latin typeface="Cambria Math" panose="02040503050406030204" pitchFamily="18" charset="0"/>
                                        </a:rPr>
                                        <m:t>n</m:t>
                                      </m:r>
                                    </m:sup>
                                  </m:sSup>
                                  <m:d>
                                    <m:dPr>
                                      <m:sepChr m:val=","/>
                                      <m:ctrlPr>
                                        <a:rPr lang="zh-CN" altLang="en-US" i="1">
                                          <a:latin typeface="Cambria Math" panose="02040503050406030204" pitchFamily="18" charset="0"/>
                                        </a:rPr>
                                      </m:ctrlPr>
                                    </m:dPr>
                                    <m:e>
                                      <m:r>
                                        <a:rPr lang="zh-CN" altLang="en-US" i="1">
                                          <a:latin typeface="Cambria Math" panose="02040503050406030204" pitchFamily="18" charset="0"/>
                                        </a:rPr>
                                        <m:t>𝑃</m:t>
                                      </m:r>
                                    </m:e>
                                    <m:e>
                                      <m:d>
                                        <m:dPr>
                                          <m:beg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d>
                                                <m:dPr>
                                                  <m:endChr m:val=""/>
                                                  <m:ctrlPr>
                                                    <a:rPr lang="zh-CN" altLang="en-US" i="1">
                                                      <a:latin typeface="Cambria Math" panose="02040503050406030204" pitchFamily="18" charset="0"/>
                                                    </a:rPr>
                                                  </m:ctrlPr>
                                                </m:dPr>
                                                <m:e>
                                                  <m:r>
                                                    <a:rPr lang="zh-CN" altLang="en-US" i="1">
                                                      <a:latin typeface="Cambria Math" panose="02040503050406030204" pitchFamily="18" charset="0"/>
                                                    </a:rPr>
                                                    <m:t>𝑡</m:t>
                                                  </m:r>
                                                </m:e>
                                              </m:d>
                                            </m:e>
                                            <m:sub>
                                              <m:r>
                                                <a:rPr lang="zh-CN" altLang="en-US" i="0">
                                                  <a:latin typeface="Cambria Math" panose="02040503050406030204" pitchFamily="18" charset="0"/>
                                                </a:rPr>
                                                <m:t>1</m:t>
                                              </m:r>
                                            </m:sub>
                                          </m:sSub>
                                        </m:e>
                                      </m:d>
                                    </m:e>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1">
                                          <a:latin typeface="Cambria Math" panose="02040503050406030204" pitchFamily="18" charset="0"/>
                                        </a:rPr>
                                        <m:t>𝑋</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2</m:t>
                                              </m:r>
                                            </m:sub>
                                          </m:sSub>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d>
                                            <m:dPr>
                                              <m:endChr m:val=""/>
                                              <m:ctrlPr>
                                                <a:rPr lang="zh-CN" altLang="en-US" i="1">
                                                  <a:latin typeface="Cambria Math" panose="02040503050406030204" pitchFamily="18" charset="0"/>
                                                </a:rPr>
                                              </m:ctrlPr>
                                            </m:dPr>
                                            <m:e>
                                              <m:r>
                                                <a:rPr lang="zh-CN" altLang="en-US" i="1">
                                                  <a:latin typeface="Cambria Math" panose="02040503050406030204" pitchFamily="18" charset="0"/>
                                                </a:rPr>
                                                <m:t>𝑡</m:t>
                                              </m:r>
                                            </m:e>
                                          </m:d>
                                        </m:e>
                                        <m:sub>
                                          <m:r>
                                            <a:rPr lang="zh-CN" altLang="en-US" i="1">
                                              <a:latin typeface="Cambria Math" panose="02040503050406030204" pitchFamily="18" charset="0"/>
                                            </a:rPr>
                                            <m:t>𝑛</m:t>
                                          </m:r>
                                        </m:sub>
                                      </m:sSub>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e>
                              </m:d>
                            </m:e>
                          </m:d>
                        </m:num>
                        <m:den>
                          <m:r>
                            <m:rPr>
                              <m:sty m:val="p"/>
                            </m:rPr>
                            <a:rPr lang="zh-CN" altLang="en-US" i="0">
                              <a:latin typeface="Cambria Math" panose="02040503050406030204" pitchFamily="18" charset="0"/>
                            </a:rPr>
                            <m:t>δ</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m:rPr>
                              <m:sty m:val="p"/>
                            </m:rPr>
                            <a:rPr lang="zh-CN" altLang="en-US" i="0">
                              <a:latin typeface="Cambria Math" panose="02040503050406030204" pitchFamily="18" charset="0"/>
                            </a:rPr>
                            <m:t>δ</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r>
                            <m:rPr>
                              <m:sty m:val="p"/>
                            </m:rPr>
                            <a:rPr lang="zh-CN" altLang="en-US" i="0">
                              <a:latin typeface="Cambria Math" panose="02040503050406030204" pitchFamily="18" charset="0"/>
                            </a:rPr>
                            <m:t>δ</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den>
                      </m:f>
                    </m:oMath>
                  </m:oMathPara>
                </a14:m>
                <a:endParaRPr lang="zh-CN" altLang="en-US" dirty="0"/>
              </a:p>
            </p:txBody>
          </p:sp>
        </mc:Choice>
        <mc:Fallback>
          <p:sp>
            <p:nvSpPr>
              <p:cNvPr id="42" name="文本框 41">
                <a:extLst>
                  <a:ext uri="{FF2B5EF4-FFF2-40B4-BE49-F238E27FC236}">
                    <a16:creationId xmlns:a16="http://schemas.microsoft.com/office/drawing/2014/main" id="{8DA9D0DA-3015-4120-B2E9-3862A4CA597C}"/>
                  </a:ext>
                </a:extLst>
              </p:cNvPr>
              <p:cNvSpPr txBox="1">
                <a:spLocks noRot="1" noChangeAspect="1" noMove="1" noResize="1" noEditPoints="1" noAdjustHandles="1" noChangeArrowheads="1" noChangeShapeType="1" noTextEdit="1"/>
              </p:cNvSpPr>
              <p:nvPr/>
            </p:nvSpPr>
            <p:spPr>
              <a:xfrm>
                <a:off x="2408042" y="8878067"/>
                <a:ext cx="9144000" cy="812595"/>
              </a:xfrm>
              <a:prstGeom prst="rect">
                <a:avLst/>
              </a:prstGeom>
              <a:blipFill>
                <a:blip r:embed="rId10"/>
                <a:stretch>
                  <a:fillRect/>
                </a:stretch>
              </a:blipFill>
            </p:spPr>
            <p:txBody>
              <a:bodyPr/>
              <a:lstStyle/>
              <a:p>
                <a:r>
                  <a:rPr lang="zh-CN" altLang="en-US">
                    <a:noFill/>
                  </a:rPr>
                  <a:t> </a:t>
                </a:r>
              </a:p>
            </p:txBody>
          </p:sp>
        </mc:Fallback>
      </mc:AlternateContent>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1000" fill="hold"/>
                                        <p:tgtEl>
                                          <p:spTgt spid="21"/>
                                        </p:tgtEl>
                                        <p:attrNameLst>
                                          <p:attrName>ppt_w</p:attrName>
                                        </p:attrNameLst>
                                      </p:cBhvr>
                                      <p:tavLst>
                                        <p:tav tm="0">
                                          <p:val>
                                            <p:fltVal val="0"/>
                                          </p:val>
                                        </p:tav>
                                        <p:tav tm="100000">
                                          <p:val>
                                            <p:strVal val="#ppt_w"/>
                                          </p:val>
                                        </p:tav>
                                      </p:tavLst>
                                    </p:anim>
                                    <p:anim calcmode="lin" valueType="num">
                                      <p:cBhvr>
                                        <p:cTn id="30" dur="1000" fill="hold"/>
                                        <p:tgtEl>
                                          <p:spTgt spid="21"/>
                                        </p:tgtEl>
                                        <p:attrNameLst>
                                          <p:attrName>ppt_h</p:attrName>
                                        </p:attrNameLst>
                                      </p:cBhvr>
                                      <p:tavLst>
                                        <p:tav tm="0">
                                          <p:val>
                                            <p:fltVal val="0"/>
                                          </p:val>
                                        </p:tav>
                                        <p:tav tm="100000">
                                          <p:val>
                                            <p:strVal val="#ppt_h"/>
                                          </p:val>
                                        </p:tav>
                                      </p:tavLst>
                                    </p:anim>
                                    <p:anim calcmode="lin" valueType="num">
                                      <p:cBhvr>
                                        <p:cTn id="31" dur="1000" fill="hold"/>
                                        <p:tgtEl>
                                          <p:spTgt spid="21"/>
                                        </p:tgtEl>
                                        <p:attrNameLst>
                                          <p:attrName>style.rotation</p:attrName>
                                        </p:attrNameLst>
                                      </p:cBhvr>
                                      <p:tavLst>
                                        <p:tav tm="0">
                                          <p:val>
                                            <p:fltVal val="90"/>
                                          </p:val>
                                        </p:tav>
                                        <p:tav tm="100000">
                                          <p:val>
                                            <p:fltVal val="0"/>
                                          </p:val>
                                        </p:tav>
                                      </p:tavLst>
                                    </p:anim>
                                    <p:animEffect transition="in" filter="fade">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fltVal val="0"/>
                                          </p:val>
                                        </p:tav>
                                        <p:tav tm="100000">
                                          <p:val>
                                            <p:strVal val="#ppt_w"/>
                                          </p:val>
                                        </p:tav>
                                      </p:tavLst>
                                    </p:anim>
                                    <p:anim calcmode="lin" valueType="num">
                                      <p:cBhvr>
                                        <p:cTn id="38" dur="1000" fill="hold"/>
                                        <p:tgtEl>
                                          <p:spTgt spid="17"/>
                                        </p:tgtEl>
                                        <p:attrNameLst>
                                          <p:attrName>ppt_h</p:attrName>
                                        </p:attrNameLst>
                                      </p:cBhvr>
                                      <p:tavLst>
                                        <p:tav tm="0">
                                          <p:val>
                                            <p:fltVal val="0"/>
                                          </p:val>
                                        </p:tav>
                                        <p:tav tm="100000">
                                          <p:val>
                                            <p:strVal val="#ppt_h"/>
                                          </p:val>
                                        </p:tav>
                                      </p:tavLst>
                                    </p:anim>
                                    <p:anim calcmode="lin" valueType="num">
                                      <p:cBhvr>
                                        <p:cTn id="39" dur="1000" fill="hold"/>
                                        <p:tgtEl>
                                          <p:spTgt spid="17"/>
                                        </p:tgtEl>
                                        <p:attrNameLst>
                                          <p:attrName>style.rotation</p:attrName>
                                        </p:attrNameLst>
                                      </p:cBhvr>
                                      <p:tavLst>
                                        <p:tav tm="0">
                                          <p:val>
                                            <p:fltVal val="90"/>
                                          </p:val>
                                        </p:tav>
                                        <p:tav tm="100000">
                                          <p:val>
                                            <p:fltVal val="0"/>
                                          </p:val>
                                        </p:tav>
                                      </p:tavLst>
                                    </p:anim>
                                    <p:animEffect transition="in" filter="fade">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ppt_x"/>
                                          </p:val>
                                        </p:tav>
                                        <p:tav tm="100000">
                                          <p:val>
                                            <p:strVal val="#ppt_x"/>
                                          </p:val>
                                        </p:tav>
                                      </p:tavLst>
                                    </p:anim>
                                    <p:anim calcmode="lin" valueType="num">
                                      <p:cBhvr additive="base">
                                        <p:cTn id="64" dur="500" fill="hold"/>
                                        <p:tgtEl>
                                          <p:spTgt spid="3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additive="base">
                                        <p:cTn id="77" dur="500" fill="hold"/>
                                        <p:tgtEl>
                                          <p:spTgt spid="38"/>
                                        </p:tgtEl>
                                        <p:attrNameLst>
                                          <p:attrName>ppt_x</p:attrName>
                                        </p:attrNameLst>
                                      </p:cBhvr>
                                      <p:tavLst>
                                        <p:tav tm="0">
                                          <p:val>
                                            <p:strVal val="#ppt_x"/>
                                          </p:val>
                                        </p:tav>
                                        <p:tav tm="100000">
                                          <p:val>
                                            <p:strVal val="#ppt_x"/>
                                          </p:val>
                                        </p:tav>
                                      </p:tavLst>
                                    </p:anim>
                                    <p:anim calcmode="lin" valueType="num">
                                      <p:cBhvr additive="base">
                                        <p:cTn id="78" dur="500" fill="hold"/>
                                        <p:tgtEl>
                                          <p:spTgt spid="3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 calcmode="lin" valueType="num">
                                      <p:cBhvr additive="base">
                                        <p:cTn id="81" dur="500" fill="hold"/>
                                        <p:tgtEl>
                                          <p:spTgt spid="40"/>
                                        </p:tgtEl>
                                        <p:attrNameLst>
                                          <p:attrName>ppt_x</p:attrName>
                                        </p:attrNameLst>
                                      </p:cBhvr>
                                      <p:tavLst>
                                        <p:tav tm="0">
                                          <p:val>
                                            <p:strVal val="#ppt_x"/>
                                          </p:val>
                                        </p:tav>
                                        <p:tav tm="100000">
                                          <p:val>
                                            <p:strVal val="#ppt_x"/>
                                          </p:val>
                                        </p:tav>
                                      </p:tavLst>
                                    </p:anim>
                                    <p:anim calcmode="lin" valueType="num">
                                      <p:cBhvr additive="base">
                                        <p:cTn id="82" dur="500" fill="hold"/>
                                        <p:tgtEl>
                                          <p:spTgt spid="4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500" fill="hold"/>
                                        <p:tgtEl>
                                          <p:spTgt spid="42"/>
                                        </p:tgtEl>
                                        <p:attrNameLst>
                                          <p:attrName>ppt_x</p:attrName>
                                        </p:attrNameLst>
                                      </p:cBhvr>
                                      <p:tavLst>
                                        <p:tav tm="0">
                                          <p:val>
                                            <p:strVal val="#ppt_x"/>
                                          </p:val>
                                        </p:tav>
                                        <p:tav tm="100000">
                                          <p:val>
                                            <p:strVal val="#ppt_x"/>
                                          </p:val>
                                        </p:tav>
                                      </p:tavLst>
                                    </p:anim>
                                    <p:anim calcmode="lin" valueType="num">
                                      <p:cBhvr additive="base">
                                        <p:cTn id="8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29" grpId="0"/>
      <p:bldP spid="37" grpId="0"/>
      <p:bldP spid="38" grpId="0"/>
      <p:bldP spid="40"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4000" y="1866900"/>
            <a:ext cx="7105650" cy="710565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3746" b="47348"/>
          <a:stretch>
            <a:fillRect/>
          </a:stretch>
        </p:blipFill>
        <p:spPr>
          <a:xfrm rot="-3014790">
            <a:off x="12421578" y="4584089"/>
            <a:ext cx="4141512" cy="18990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3746" b="47348"/>
          <a:stretch>
            <a:fillRect/>
          </a:stretch>
        </p:blipFill>
        <p:spPr>
          <a:xfrm rot="-3014790">
            <a:off x="13237290" y="2852076"/>
            <a:ext cx="4113277" cy="188612"/>
          </a:xfrm>
          <a:prstGeom prst="rect">
            <a:avLst/>
          </a:prstGeom>
        </p:spPr>
      </p:pic>
      <p:sp>
        <p:nvSpPr>
          <p:cNvPr id="5" name="TextBox 5"/>
          <p:cNvSpPr txBox="1"/>
          <p:nvPr/>
        </p:nvSpPr>
        <p:spPr>
          <a:xfrm>
            <a:off x="1456096" y="5274052"/>
            <a:ext cx="3523719" cy="2991268"/>
          </a:xfrm>
          <a:prstGeom prst="rect">
            <a:avLst/>
          </a:prstGeom>
        </p:spPr>
        <p:txBody>
          <a:bodyPr lIns="0" tIns="0" rIns="0" bIns="0" rtlCol="0" anchor="t">
            <a:spAutoFit/>
          </a:bodyPr>
          <a:lstStyle/>
          <a:p>
            <a:pPr algn="l">
              <a:lnSpc>
                <a:spcPts val="2604"/>
              </a:lnSpc>
            </a:pPr>
            <a:r>
              <a:rPr lang="zh-CN" altLang="en-US" sz="2100" dirty="0">
                <a:solidFill>
                  <a:srgbClr val="3D3D3D"/>
                </a:solidFill>
                <a:ea typeface="字由点字典黑 65J"/>
              </a:rPr>
              <a:t>均值：</a:t>
            </a:r>
            <a:endParaRPr lang="en-US" altLang="zh-CN" sz="2100" dirty="0">
              <a:solidFill>
                <a:srgbClr val="3D3D3D"/>
              </a:solidFill>
              <a:ea typeface="字由点字典黑 65J"/>
            </a:endParaRPr>
          </a:p>
          <a:p>
            <a:pPr algn="l">
              <a:lnSpc>
                <a:spcPts val="2604"/>
              </a:lnSpc>
            </a:pPr>
            <a:endParaRPr lang="en-US" altLang="zh-CN" sz="2100" dirty="0">
              <a:solidFill>
                <a:srgbClr val="3D3D3D"/>
              </a:solidFill>
              <a:ea typeface="字由点字典黑 65J"/>
            </a:endParaRPr>
          </a:p>
          <a:p>
            <a:pPr algn="l">
              <a:lnSpc>
                <a:spcPts val="2604"/>
              </a:lnSpc>
            </a:pPr>
            <a:endParaRPr lang="en-US" altLang="zh-CN" sz="2100" dirty="0">
              <a:solidFill>
                <a:srgbClr val="3D3D3D"/>
              </a:solidFill>
              <a:ea typeface="字由点字典黑 65J"/>
            </a:endParaRPr>
          </a:p>
          <a:p>
            <a:pPr algn="l">
              <a:lnSpc>
                <a:spcPts val="2604"/>
              </a:lnSpc>
            </a:pPr>
            <a:endParaRPr lang="en-US" altLang="zh-CN" sz="2100" dirty="0">
              <a:solidFill>
                <a:srgbClr val="3D3D3D"/>
              </a:solidFill>
              <a:ea typeface="字由点字典黑 65J"/>
            </a:endParaRPr>
          </a:p>
          <a:p>
            <a:pPr>
              <a:lnSpc>
                <a:spcPts val="2604"/>
              </a:lnSpc>
            </a:pPr>
            <a:r>
              <a:rPr lang="zh-CN" altLang="zh-CN" dirty="0"/>
              <a:t>对于连续取值的随机信号，</a:t>
            </a:r>
            <a:endParaRPr lang="en-US" altLang="zh-CN" dirty="0"/>
          </a:p>
          <a:p>
            <a:pPr>
              <a:lnSpc>
                <a:spcPts val="2604"/>
              </a:lnSpc>
            </a:pPr>
            <a:endParaRPr lang="en-US" altLang="zh-CN" sz="2100" dirty="0">
              <a:solidFill>
                <a:srgbClr val="3D3D3D"/>
              </a:solidFill>
              <a:ea typeface="字由点字典黑 65J"/>
            </a:endParaRPr>
          </a:p>
          <a:p>
            <a:pPr>
              <a:lnSpc>
                <a:spcPts val="2604"/>
              </a:lnSpc>
            </a:pPr>
            <a:endParaRPr lang="en-US" altLang="zh-CN" sz="2100" dirty="0">
              <a:solidFill>
                <a:srgbClr val="3D3D3D"/>
              </a:solidFill>
              <a:ea typeface="字由点字典黑 65J"/>
            </a:endParaRPr>
          </a:p>
          <a:p>
            <a:pPr algn="l">
              <a:lnSpc>
                <a:spcPts val="2604"/>
              </a:lnSpc>
            </a:pPr>
            <a:endParaRPr lang="en-US" sz="2100" dirty="0">
              <a:solidFill>
                <a:srgbClr val="3D3D3D"/>
              </a:solidFill>
              <a:ea typeface="字由点字典黑 65J"/>
            </a:endParaRPr>
          </a:p>
          <a:p>
            <a:pPr algn="l">
              <a:lnSpc>
                <a:spcPts val="2604"/>
              </a:lnSpc>
            </a:pPr>
            <a:r>
              <a:rPr lang="zh-CN" altLang="en-US" sz="2100" dirty="0">
                <a:solidFill>
                  <a:srgbClr val="3D3D3D"/>
                </a:solidFill>
                <a:ea typeface="字由点字典黑 65J"/>
              </a:rPr>
              <a:t>均方值：</a:t>
            </a:r>
            <a:endParaRPr lang="en-US" sz="2100" dirty="0">
              <a:solidFill>
                <a:srgbClr val="3D3D3D"/>
              </a:solidFill>
              <a:ea typeface="字由点字典黑 65J"/>
            </a:endParaRPr>
          </a:p>
        </p:txBody>
      </p:sp>
      <p:sp>
        <p:nvSpPr>
          <p:cNvPr id="6" name="TextBox 6"/>
          <p:cNvSpPr txBox="1"/>
          <p:nvPr/>
        </p:nvSpPr>
        <p:spPr>
          <a:xfrm>
            <a:off x="1456096" y="4372668"/>
            <a:ext cx="4487504" cy="429798"/>
          </a:xfrm>
          <a:prstGeom prst="rect">
            <a:avLst/>
          </a:prstGeom>
        </p:spPr>
        <p:txBody>
          <a:bodyPr wrap="square" lIns="0" tIns="0" rIns="0" bIns="0" rtlCol="0" anchor="t">
            <a:spAutoFit/>
          </a:bodyPr>
          <a:lstStyle/>
          <a:p>
            <a:pPr algn="l">
              <a:lnSpc>
                <a:spcPts val="3264"/>
              </a:lnSpc>
            </a:pPr>
            <a:r>
              <a:rPr lang="zh-CN" altLang="en-US" sz="3200" dirty="0">
                <a:solidFill>
                  <a:srgbClr val="3D3D3D"/>
                </a:solidFill>
                <a:ea typeface="字由点字典黑 35J Bold"/>
              </a:rPr>
              <a:t>平稳随机信号数字特征：</a:t>
            </a:r>
            <a:endParaRPr lang="en-US" sz="3200" dirty="0">
              <a:solidFill>
                <a:srgbClr val="3D3D3D"/>
              </a:solidFill>
              <a:ea typeface="字由点字典黑 35J Bold"/>
            </a:endParaRPr>
          </a:p>
        </p:txBody>
      </p:sp>
      <p:sp>
        <p:nvSpPr>
          <p:cNvPr id="7" name="TextBox 7"/>
          <p:cNvSpPr txBox="1"/>
          <p:nvPr/>
        </p:nvSpPr>
        <p:spPr>
          <a:xfrm>
            <a:off x="1456096" y="2731042"/>
            <a:ext cx="6697304" cy="991490"/>
          </a:xfrm>
          <a:prstGeom prst="rect">
            <a:avLst/>
          </a:prstGeom>
        </p:spPr>
        <p:txBody>
          <a:bodyPr wrap="square" lIns="0" tIns="0" rIns="0" bIns="0" rtlCol="0" anchor="t">
            <a:spAutoFit/>
          </a:bodyPr>
          <a:lstStyle/>
          <a:p>
            <a:pPr algn="l">
              <a:lnSpc>
                <a:spcPts val="2604"/>
              </a:lnSpc>
            </a:pPr>
            <a:r>
              <a:rPr lang="zh-CN" altLang="en-US" sz="2100" dirty="0">
                <a:solidFill>
                  <a:srgbClr val="3D3D3D"/>
                </a:solidFill>
                <a:ea typeface="字由点字典黑 65J"/>
              </a:rPr>
              <a:t>平稳过程：</a:t>
            </a:r>
            <a:endParaRPr lang="en-US" altLang="zh-CN" sz="2100" dirty="0">
              <a:solidFill>
                <a:srgbClr val="3D3D3D"/>
              </a:solidFill>
              <a:ea typeface="字由点字典黑 65J"/>
            </a:endParaRPr>
          </a:p>
          <a:p>
            <a:pPr algn="l">
              <a:lnSpc>
                <a:spcPts val="2604"/>
              </a:lnSpc>
            </a:pPr>
            <a:endParaRPr lang="en-US" altLang="zh-CN" sz="2100" dirty="0">
              <a:solidFill>
                <a:srgbClr val="3D3D3D"/>
              </a:solidFill>
              <a:ea typeface="字由点字典黑 65J"/>
            </a:endParaRPr>
          </a:p>
          <a:p>
            <a:pPr algn="l">
              <a:lnSpc>
                <a:spcPts val="2604"/>
              </a:lnSpc>
            </a:pPr>
            <a:r>
              <a:rPr lang="zh-CN" altLang="en-US" sz="2100" dirty="0">
                <a:solidFill>
                  <a:srgbClr val="3D3D3D"/>
                </a:solidFill>
                <a:ea typeface="字由点字典黑 65J"/>
              </a:rPr>
              <a:t>非平稳过程：</a:t>
            </a:r>
            <a:endParaRPr lang="en-US" sz="2100" dirty="0">
              <a:solidFill>
                <a:srgbClr val="3D3D3D"/>
              </a:solidFill>
              <a:ea typeface="字由点字典黑 65J"/>
            </a:endParaRPr>
          </a:p>
        </p:txBody>
      </p:sp>
      <p:sp>
        <p:nvSpPr>
          <p:cNvPr id="8" name="TextBox 8"/>
          <p:cNvSpPr txBox="1"/>
          <p:nvPr/>
        </p:nvSpPr>
        <p:spPr>
          <a:xfrm>
            <a:off x="10668000" y="3901625"/>
            <a:ext cx="3341251" cy="1372427"/>
          </a:xfrm>
          <a:prstGeom prst="rect">
            <a:avLst/>
          </a:prstGeom>
        </p:spPr>
        <p:txBody>
          <a:bodyPr wrap="square" lIns="0" tIns="0" rIns="0" bIns="0" rtlCol="0" anchor="t">
            <a:spAutoFit/>
          </a:bodyPr>
          <a:lstStyle/>
          <a:p>
            <a:pPr algn="l">
              <a:lnSpc>
                <a:spcPts val="3264"/>
              </a:lnSpc>
            </a:pPr>
            <a:r>
              <a:rPr lang="zh-CN" altLang="en-US" sz="4800" dirty="0">
                <a:solidFill>
                  <a:srgbClr val="3D3D3D"/>
                </a:solidFill>
                <a:ea typeface="字由点字典黑 35J Bold"/>
              </a:rPr>
              <a:t>随机信号</a:t>
            </a:r>
            <a:r>
              <a:rPr lang="zh-CN" altLang="en-US" sz="3200" dirty="0">
                <a:solidFill>
                  <a:srgbClr val="3D3D3D"/>
                </a:solidFill>
                <a:ea typeface="字由点字典黑 35J Bold"/>
              </a:rPr>
              <a:t>的</a:t>
            </a:r>
            <a:endParaRPr lang="en-US" altLang="zh-CN" sz="3200" dirty="0">
              <a:solidFill>
                <a:srgbClr val="3D3D3D"/>
              </a:solidFill>
              <a:ea typeface="字由点字典黑 35J Bold"/>
            </a:endParaRPr>
          </a:p>
          <a:p>
            <a:pPr algn="l">
              <a:lnSpc>
                <a:spcPts val="3264"/>
              </a:lnSpc>
            </a:pPr>
            <a:endParaRPr lang="en-US" altLang="zh-CN" sz="3200" dirty="0">
              <a:solidFill>
                <a:srgbClr val="3D3D3D"/>
              </a:solidFill>
              <a:latin typeface="字由点字典黑 35J Bold"/>
              <a:ea typeface="华文琥珀" panose="02010800040101010101" pitchFamily="2" charset="-122"/>
            </a:endParaRPr>
          </a:p>
          <a:p>
            <a:pPr algn="l">
              <a:lnSpc>
                <a:spcPts val="3264"/>
              </a:lnSpc>
            </a:pPr>
            <a:r>
              <a:rPr lang="zh-CN" altLang="en-US" sz="6000" dirty="0">
                <a:solidFill>
                  <a:srgbClr val="3D3D3D"/>
                </a:solidFill>
                <a:latin typeface="华文琥珀" panose="02010800040101010101" pitchFamily="2" charset="-122"/>
                <a:ea typeface="华文琥珀" panose="02010800040101010101" pitchFamily="2" charset="-122"/>
              </a:rPr>
              <a:t>数字特征</a:t>
            </a:r>
            <a:endParaRPr lang="en-US" sz="6000" dirty="0">
              <a:solidFill>
                <a:srgbClr val="3D3D3D"/>
              </a:solidFill>
              <a:latin typeface="华文琥珀" panose="02010800040101010101" pitchFamily="2" charset="-122"/>
              <a:ea typeface="华文琥珀" panose="02010800040101010101" pitchFamily="2" charset="-122"/>
            </a:endParaRPr>
          </a:p>
        </p:txBody>
      </p:sp>
      <p:sp>
        <p:nvSpPr>
          <p:cNvPr id="11" name="文本框 10">
            <a:extLst>
              <a:ext uri="{FF2B5EF4-FFF2-40B4-BE49-F238E27FC236}">
                <a16:creationId xmlns:a16="http://schemas.microsoft.com/office/drawing/2014/main" id="{AF2602C6-C4A6-4885-92AF-38AF553A9A6C}"/>
              </a:ext>
            </a:extLst>
          </p:cNvPr>
          <p:cNvSpPr txBox="1"/>
          <p:nvPr/>
        </p:nvSpPr>
        <p:spPr>
          <a:xfrm>
            <a:off x="2960514" y="3392366"/>
            <a:ext cx="9144000"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随机信号的统计特性是会随时间推移而改变的。</a:t>
            </a:r>
            <a:endParaRPr lang="zh-CN" altLang="en-US" dirty="0"/>
          </a:p>
        </p:txBody>
      </p:sp>
      <p:sp>
        <p:nvSpPr>
          <p:cNvPr id="13" name="文本框 12">
            <a:extLst>
              <a:ext uri="{FF2B5EF4-FFF2-40B4-BE49-F238E27FC236}">
                <a16:creationId xmlns:a16="http://schemas.microsoft.com/office/drawing/2014/main" id="{359A2D5E-23F9-4C49-B6EE-43DB2B460EA8}"/>
              </a:ext>
            </a:extLst>
          </p:cNvPr>
          <p:cNvSpPr txBox="1"/>
          <p:nvPr/>
        </p:nvSpPr>
        <p:spPr>
          <a:xfrm>
            <a:off x="2680142" y="2682316"/>
            <a:ext cx="9144000" cy="403893"/>
          </a:xfrm>
          <a:prstGeom prst="rect">
            <a:avLst/>
          </a:prstGeom>
          <a:noFill/>
        </p:spPr>
        <p:txBody>
          <a:bodyPr wrap="square">
            <a:spAutoFit/>
          </a:bodyPr>
          <a:lstStyle/>
          <a:p>
            <a:pPr algn="l">
              <a:lnSpc>
                <a:spcPts val="2604"/>
              </a:lnSpc>
            </a:pPr>
            <a:r>
              <a:rPr lang="zh-CN" altLang="zh-CN" sz="1800" dirty="0">
                <a:effectLst/>
                <a:ea typeface="等线" panose="02010600030101010101" pitchFamily="2" charset="-122"/>
                <a:cs typeface="Times New Roman" panose="02020603050405020304" pitchFamily="18" charset="0"/>
              </a:rPr>
              <a:t>随机信号的</a:t>
            </a:r>
            <a:r>
              <a:rPr lang="zh-CN" altLang="en-US" sz="1800" dirty="0">
                <a:effectLst/>
                <a:ea typeface="等线" panose="02010600030101010101" pitchFamily="2" charset="-122"/>
                <a:cs typeface="Times New Roman" panose="02020603050405020304" pitchFamily="18" charset="0"/>
              </a:rPr>
              <a:t>主要统计</a:t>
            </a:r>
            <a:r>
              <a:rPr lang="zh-CN" altLang="zh-CN" sz="1800" dirty="0">
                <a:effectLst/>
                <a:ea typeface="等线" panose="02010600030101010101" pitchFamily="2" charset="-122"/>
                <a:cs typeface="Times New Roman" panose="02020603050405020304" pitchFamily="18" charset="0"/>
              </a:rPr>
              <a:t>特性</a:t>
            </a:r>
            <a:r>
              <a:rPr lang="zh-CN" altLang="en-US" dirty="0">
                <a:ea typeface="等线" panose="02010600030101010101" pitchFamily="2" charset="-122"/>
                <a:cs typeface="Times New Roman" panose="02020603050405020304" pitchFamily="18" charset="0"/>
              </a:rPr>
              <a:t>不</a:t>
            </a:r>
            <a:r>
              <a:rPr lang="zh-CN" altLang="zh-CN" sz="1800" dirty="0">
                <a:effectLst/>
                <a:ea typeface="等线" panose="02010600030101010101" pitchFamily="2" charset="-122"/>
                <a:cs typeface="Times New Roman" panose="02020603050405020304" pitchFamily="18" charset="0"/>
              </a:rPr>
              <a:t>会随时间推移而改变的。</a:t>
            </a:r>
            <a:endParaRPr lang="en-US" altLang="zh-CN" sz="2100" dirty="0">
              <a:solidFill>
                <a:srgbClr val="3D3D3D"/>
              </a:solidFill>
              <a:ea typeface="字由点字典黑 65J"/>
            </a:endParaRP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72FB2DC5-160C-46AA-9F54-A4ABA85C5DB6}"/>
                  </a:ext>
                </a:extLst>
              </p:cNvPr>
              <p:cNvSpPr txBox="1"/>
              <p:nvPr/>
            </p:nvSpPr>
            <p:spPr>
              <a:xfrm>
                <a:off x="-990600" y="5672548"/>
                <a:ext cx="9144000" cy="659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𝐸</m:t>
                      </m:r>
                      <m:d>
                        <m:dPr>
                          <m:ctrlPr>
                            <a:rPr lang="zh-CN" altLang="en-US" i="1">
                              <a:latin typeface="Cambria Math" panose="02040503050406030204" pitchFamily="18" charset="0"/>
                            </a:rPr>
                          </m:ctrlPr>
                        </m:dPr>
                        <m:e>
                          <m:r>
                            <a:rPr lang="zh-CN" altLang="en-US" i="1">
                              <a:latin typeface="Cambria Math" panose="02040503050406030204" pitchFamily="18" charset="0"/>
                            </a:rPr>
                            <m:t>𝑋</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𝑖</m:t>
                                  </m:r>
                                </m:sub>
                              </m:sSub>
                            </m:e>
                          </m:d>
                        </m:e>
                      </m:d>
                      <m:r>
                        <a:rPr lang="zh-CN" altLang="en-US" i="0">
                          <a:latin typeface="Cambria Math" panose="02040503050406030204" pitchFamily="18" charset="0"/>
                        </a:rPr>
                        <m:t>=</m:t>
                      </m:r>
                      <m:nary>
                        <m:naryPr>
                          <m:chr m:val="∑"/>
                          <m:limLoc m:val="subSup"/>
                          <m:grow m:val="on"/>
                          <m:ctrlPr>
                            <a:rPr lang="zh-CN" altLang="en-US" i="1">
                              <a:latin typeface="Cambria Math" panose="02040503050406030204" pitchFamily="18" charset="0"/>
                            </a:rPr>
                          </m:ctrlPr>
                        </m:naryPr>
                        <m:sub>
                          <m:r>
                            <a:rPr lang="zh-CN" altLang="en-US" i="1">
                              <a:latin typeface="Cambria Math" panose="02040503050406030204" pitchFamily="18" charset="0"/>
                            </a:rPr>
                            <m:t>𝑛</m:t>
                          </m:r>
                          <m:r>
                            <a:rPr lang="zh-CN" altLang="en-US" i="0">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𝑖</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𝑛</m:t>
                              </m:r>
                            </m:sub>
                          </m:sSub>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𝑖</m:t>
                                  </m:r>
                                </m:sub>
                              </m:sSub>
                            </m:e>
                          </m:d>
                        </m:e>
                      </m:nary>
                    </m:oMath>
                  </m:oMathPara>
                </a14:m>
                <a:endParaRPr lang="zh-CN" altLang="en-US" dirty="0"/>
              </a:p>
            </p:txBody>
          </p:sp>
        </mc:Choice>
        <mc:Fallback>
          <p:sp>
            <p:nvSpPr>
              <p:cNvPr id="15" name="文本框 14">
                <a:extLst>
                  <a:ext uri="{FF2B5EF4-FFF2-40B4-BE49-F238E27FC236}">
                    <a16:creationId xmlns:a16="http://schemas.microsoft.com/office/drawing/2014/main" id="{72FB2DC5-160C-46AA-9F54-A4ABA85C5DB6}"/>
                  </a:ext>
                </a:extLst>
              </p:cNvPr>
              <p:cNvSpPr txBox="1">
                <a:spLocks noRot="1" noChangeAspect="1" noMove="1" noResize="1" noEditPoints="1" noAdjustHandles="1" noChangeArrowheads="1" noChangeShapeType="1" noTextEdit="1"/>
              </p:cNvSpPr>
              <p:nvPr/>
            </p:nvSpPr>
            <p:spPr>
              <a:xfrm>
                <a:off x="-990600" y="5672548"/>
                <a:ext cx="9144000" cy="65921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AC75F46E-7D42-4B02-9501-43B62316C036}"/>
                  </a:ext>
                </a:extLst>
              </p:cNvPr>
              <p:cNvSpPr txBox="1"/>
              <p:nvPr/>
            </p:nvSpPr>
            <p:spPr>
              <a:xfrm>
                <a:off x="-1239981" y="7048500"/>
                <a:ext cx="9642762" cy="6899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E</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𝑋</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e>
                      </m:d>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m:t>
                          </m:r>
                        </m:sub>
                        <m:sup>
                          <m:r>
                            <a:rPr lang="zh-CN" altLang="en-US" i="0">
                              <a:latin typeface="Cambria Math" panose="02040503050406030204" pitchFamily="18" charset="0"/>
                            </a:rPr>
                            <m:t>∞</m:t>
                          </m:r>
                        </m:sup>
                        <m:e>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𝑝</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𝑥</m:t>
                              </m:r>
                            </m:e>
                            <m:e>
                              <m:r>
                                <a:rPr lang="zh-CN" altLang="en-US" i="1">
                                  <a:latin typeface="Cambria Math" panose="02040503050406030204" pitchFamily="18" charset="0"/>
                                </a:rPr>
                                <m:t>𝑡</m:t>
                              </m:r>
                            </m:e>
                          </m:d>
                          <m:r>
                            <a:rPr lang="zh-CN" altLang="en-US" i="1">
                              <a:latin typeface="Cambria Math" panose="02040503050406030204" pitchFamily="18" charset="0"/>
                            </a:rPr>
                            <m:t>𝑑𝑥</m:t>
                          </m:r>
                        </m:e>
                      </m:nary>
                    </m:oMath>
                  </m:oMathPara>
                </a14:m>
                <a:endParaRPr lang="zh-CN" altLang="en-US" dirty="0"/>
              </a:p>
            </p:txBody>
          </p:sp>
        </mc:Choice>
        <mc:Fallback>
          <p:sp>
            <p:nvSpPr>
              <p:cNvPr id="17" name="文本框 16">
                <a:extLst>
                  <a:ext uri="{FF2B5EF4-FFF2-40B4-BE49-F238E27FC236}">
                    <a16:creationId xmlns:a16="http://schemas.microsoft.com/office/drawing/2014/main" id="{AC75F46E-7D42-4B02-9501-43B62316C036}"/>
                  </a:ext>
                </a:extLst>
              </p:cNvPr>
              <p:cNvSpPr txBox="1">
                <a:spLocks noRot="1" noChangeAspect="1" noMove="1" noResize="1" noEditPoints="1" noAdjustHandles="1" noChangeArrowheads="1" noChangeShapeType="1" noTextEdit="1"/>
              </p:cNvSpPr>
              <p:nvPr/>
            </p:nvSpPr>
            <p:spPr>
              <a:xfrm>
                <a:off x="-1239981" y="7048500"/>
                <a:ext cx="9642762" cy="6899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1F3C8A47-33F4-4236-9D19-EC573B75FE84}"/>
                  </a:ext>
                </a:extLst>
              </p:cNvPr>
              <p:cNvSpPr txBox="1"/>
              <p:nvPr/>
            </p:nvSpPr>
            <p:spPr>
              <a:xfrm>
                <a:off x="-1180415" y="8455165"/>
                <a:ext cx="9760526" cy="6899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E</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𝑋</m:t>
                              </m:r>
                            </m:e>
                            <m:sup>
                              <m:r>
                                <a:rPr lang="zh-CN" altLang="en-US" i="0">
                                  <a:latin typeface="Cambria Math" panose="02040503050406030204" pitchFamily="18" charset="0"/>
                                </a:rPr>
                                <m:t>2</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e>
                      </m:d>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m:t>
                          </m:r>
                        </m:sub>
                        <m:sup>
                          <m:r>
                            <a:rPr lang="zh-CN" altLang="en-US" i="0">
                              <a:latin typeface="Cambria Math" panose="02040503050406030204" pitchFamily="18" charset="0"/>
                            </a:rPr>
                            <m:t>∞</m:t>
                          </m:r>
                        </m:sup>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e>
                            <m:sup>
                              <m:r>
                                <a:rPr lang="zh-CN" altLang="en-US" i="0">
                                  <a:latin typeface="Cambria Math" panose="02040503050406030204" pitchFamily="18" charset="0"/>
                                </a:rPr>
                                <m:t>2</m:t>
                              </m:r>
                            </m:sup>
                          </m:sSup>
                          <m:r>
                            <a:rPr lang="zh-CN" altLang="en-US" i="1">
                              <a:latin typeface="Cambria Math" panose="02040503050406030204" pitchFamily="18" charset="0"/>
                            </a:rPr>
                            <m:t>𝑝</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𝑥</m:t>
                              </m:r>
                            </m:e>
                            <m:e>
                              <m:r>
                                <a:rPr lang="zh-CN" altLang="en-US" i="1">
                                  <a:latin typeface="Cambria Math" panose="02040503050406030204" pitchFamily="18" charset="0"/>
                                </a:rPr>
                                <m:t>𝑡</m:t>
                              </m:r>
                            </m:e>
                          </m:d>
                          <m:r>
                            <a:rPr lang="zh-CN" altLang="en-US" i="1">
                              <a:latin typeface="Cambria Math" panose="02040503050406030204" pitchFamily="18" charset="0"/>
                            </a:rPr>
                            <m:t>𝑑𝑥</m:t>
                          </m:r>
                        </m:e>
                      </m:nary>
                    </m:oMath>
                  </m:oMathPara>
                </a14:m>
                <a:endParaRPr lang="zh-CN" altLang="en-US" dirty="0"/>
              </a:p>
            </p:txBody>
          </p:sp>
        </mc:Choice>
        <mc:Fallback>
          <p:sp>
            <p:nvSpPr>
              <p:cNvPr id="19" name="文本框 18">
                <a:extLst>
                  <a:ext uri="{FF2B5EF4-FFF2-40B4-BE49-F238E27FC236}">
                    <a16:creationId xmlns:a16="http://schemas.microsoft.com/office/drawing/2014/main" id="{1F3C8A47-33F4-4236-9D19-EC573B75FE84}"/>
                  </a:ext>
                </a:extLst>
              </p:cNvPr>
              <p:cNvSpPr txBox="1">
                <a:spLocks noRot="1" noChangeAspect="1" noMove="1" noResize="1" noEditPoints="1" noAdjustHandles="1" noChangeArrowheads="1" noChangeShapeType="1" noTextEdit="1"/>
              </p:cNvSpPr>
              <p:nvPr/>
            </p:nvSpPr>
            <p:spPr>
              <a:xfrm>
                <a:off x="-1180415" y="8455165"/>
                <a:ext cx="9760526" cy="689932"/>
              </a:xfrm>
              <a:prstGeom prst="rect">
                <a:avLst/>
              </a:prstGeom>
              <a:blipFill>
                <a:blip r:embed="rId8"/>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7196EBCD-2702-46CC-985D-3A46E04C65B8}"/>
              </a:ext>
            </a:extLst>
          </p:cNvPr>
          <p:cNvSpPr txBox="1"/>
          <p:nvPr/>
        </p:nvSpPr>
        <p:spPr>
          <a:xfrm>
            <a:off x="1456096" y="9318480"/>
            <a:ext cx="9760526" cy="522131"/>
          </a:xfrm>
          <a:prstGeom prst="rect">
            <a:avLst/>
          </a:prstGeom>
          <a:noFill/>
        </p:spPr>
        <p:txBody>
          <a:bodyPr wrap="square">
            <a:spAutoFit/>
          </a:bodyPr>
          <a:lstStyle/>
          <a:p>
            <a:pPr algn="l">
              <a:lnSpc>
                <a:spcPts val="3264"/>
              </a:lnSpc>
            </a:pPr>
            <a:r>
              <a:rPr lang="zh-CN" altLang="en-US" sz="3200" dirty="0">
                <a:solidFill>
                  <a:srgbClr val="3D3D3D"/>
                </a:solidFill>
                <a:ea typeface="字由点字典黑 35J Bold"/>
              </a:rPr>
              <a:t>非平稳随机信号</a:t>
            </a:r>
            <a:endParaRPr lang="en-US" altLang="zh-CN" sz="3200" dirty="0">
              <a:solidFill>
                <a:srgbClr val="3D3D3D"/>
              </a:solidFill>
              <a:ea typeface="字由点字典黑 35J Bold"/>
            </a:endParaRPr>
          </a:p>
        </p:txBody>
      </p:sp>
      <p:sp>
        <p:nvSpPr>
          <p:cNvPr id="24" name="文本框 23">
            <a:extLst>
              <a:ext uri="{FF2B5EF4-FFF2-40B4-BE49-F238E27FC236}">
                <a16:creationId xmlns:a16="http://schemas.microsoft.com/office/drawing/2014/main" id="{4A1645D9-1A72-409C-BC9E-6F2A57550479}"/>
              </a:ext>
            </a:extLst>
          </p:cNvPr>
          <p:cNvSpPr txBox="1"/>
          <p:nvPr/>
        </p:nvSpPr>
        <p:spPr>
          <a:xfrm>
            <a:off x="4572000" y="9471279"/>
            <a:ext cx="9760526" cy="369332"/>
          </a:xfrm>
          <a:prstGeom prst="rect">
            <a:avLst/>
          </a:prstGeom>
          <a:noFill/>
        </p:spPr>
        <p:txBody>
          <a:bodyPr wrap="square">
            <a:spAutoFit/>
          </a:bodyPr>
          <a:lstStyle/>
          <a:p>
            <a:r>
              <a:rPr lang="zh-CN" altLang="en-US" sz="1800" dirty="0">
                <a:solidFill>
                  <a:srgbClr val="3D3D3D"/>
                </a:solidFill>
                <a:ea typeface="字由点字典黑 65J"/>
              </a:rPr>
              <a:t>？</a:t>
            </a:r>
            <a:endParaRPr lang="zh-CN" altLang="en-US" dirty="0"/>
          </a:p>
        </p:txBody>
      </p:sp>
    </p:spTree>
    <p:extLst>
      <p:ext uri="{BB962C8B-B14F-4D97-AF65-F5344CB8AC3E}">
        <p14:creationId xmlns:p14="http://schemas.microsoft.com/office/powerpoint/2010/main" val="22403401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randombar(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up)">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1000" fill="hold"/>
                                        <p:tgtEl>
                                          <p:spTgt spid="5"/>
                                        </p:tgtEl>
                                        <p:attrNameLst>
                                          <p:attrName>ppt_w</p:attrName>
                                        </p:attrNameLst>
                                      </p:cBhvr>
                                      <p:tavLst>
                                        <p:tav tm="0">
                                          <p:val>
                                            <p:fltVal val="0"/>
                                          </p:val>
                                        </p:tav>
                                        <p:tav tm="100000">
                                          <p:val>
                                            <p:strVal val="#ppt_w"/>
                                          </p:val>
                                        </p:tav>
                                      </p:tavLst>
                                    </p:anim>
                                    <p:anim calcmode="lin" valueType="num">
                                      <p:cBhvr>
                                        <p:cTn id="46" dur="1000" fill="hold"/>
                                        <p:tgtEl>
                                          <p:spTgt spid="5"/>
                                        </p:tgtEl>
                                        <p:attrNameLst>
                                          <p:attrName>ppt_h</p:attrName>
                                        </p:attrNameLst>
                                      </p:cBhvr>
                                      <p:tavLst>
                                        <p:tav tm="0">
                                          <p:val>
                                            <p:fltVal val="0"/>
                                          </p:val>
                                        </p:tav>
                                        <p:tav tm="100000">
                                          <p:val>
                                            <p:strVal val="#ppt_h"/>
                                          </p:val>
                                        </p:tav>
                                      </p:tavLst>
                                    </p:anim>
                                    <p:anim calcmode="lin" valueType="num">
                                      <p:cBhvr>
                                        <p:cTn id="47" dur="1000" fill="hold"/>
                                        <p:tgtEl>
                                          <p:spTgt spid="5"/>
                                        </p:tgtEl>
                                        <p:attrNameLst>
                                          <p:attrName>style.rotation</p:attrName>
                                        </p:attrNameLst>
                                      </p:cBhvr>
                                      <p:tavLst>
                                        <p:tav tm="0">
                                          <p:val>
                                            <p:fltVal val="90"/>
                                          </p:val>
                                        </p:tav>
                                        <p:tav tm="100000">
                                          <p:val>
                                            <p:fltVal val="0"/>
                                          </p:val>
                                        </p:tav>
                                      </p:tavLst>
                                    </p:anim>
                                    <p:animEffect transition="in" filter="fade">
                                      <p:cBhvr>
                                        <p:cTn id="48" dur="1000"/>
                                        <p:tgtEl>
                                          <p:spTgt spid="5"/>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1000" fill="hold"/>
                                        <p:tgtEl>
                                          <p:spTgt spid="15"/>
                                        </p:tgtEl>
                                        <p:attrNameLst>
                                          <p:attrName>ppt_w</p:attrName>
                                        </p:attrNameLst>
                                      </p:cBhvr>
                                      <p:tavLst>
                                        <p:tav tm="0">
                                          <p:val>
                                            <p:fltVal val="0"/>
                                          </p:val>
                                        </p:tav>
                                        <p:tav tm="100000">
                                          <p:val>
                                            <p:strVal val="#ppt_w"/>
                                          </p:val>
                                        </p:tav>
                                      </p:tavLst>
                                    </p:anim>
                                    <p:anim calcmode="lin" valueType="num">
                                      <p:cBhvr>
                                        <p:cTn id="52" dur="1000" fill="hold"/>
                                        <p:tgtEl>
                                          <p:spTgt spid="15"/>
                                        </p:tgtEl>
                                        <p:attrNameLst>
                                          <p:attrName>ppt_h</p:attrName>
                                        </p:attrNameLst>
                                      </p:cBhvr>
                                      <p:tavLst>
                                        <p:tav tm="0">
                                          <p:val>
                                            <p:fltVal val="0"/>
                                          </p:val>
                                        </p:tav>
                                        <p:tav tm="100000">
                                          <p:val>
                                            <p:strVal val="#ppt_h"/>
                                          </p:val>
                                        </p:tav>
                                      </p:tavLst>
                                    </p:anim>
                                    <p:anim calcmode="lin" valueType="num">
                                      <p:cBhvr>
                                        <p:cTn id="53" dur="1000" fill="hold"/>
                                        <p:tgtEl>
                                          <p:spTgt spid="15"/>
                                        </p:tgtEl>
                                        <p:attrNameLst>
                                          <p:attrName>style.rotation</p:attrName>
                                        </p:attrNameLst>
                                      </p:cBhvr>
                                      <p:tavLst>
                                        <p:tav tm="0">
                                          <p:val>
                                            <p:fltVal val="90"/>
                                          </p:val>
                                        </p:tav>
                                        <p:tav tm="100000">
                                          <p:val>
                                            <p:fltVal val="0"/>
                                          </p:val>
                                        </p:tav>
                                      </p:tavLst>
                                    </p:anim>
                                    <p:animEffect transition="in" filter="fade">
                                      <p:cBhvr>
                                        <p:cTn id="54" dur="1000"/>
                                        <p:tgtEl>
                                          <p:spTgt spid="15"/>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1000" fill="hold"/>
                                        <p:tgtEl>
                                          <p:spTgt spid="17"/>
                                        </p:tgtEl>
                                        <p:attrNameLst>
                                          <p:attrName>ppt_w</p:attrName>
                                        </p:attrNameLst>
                                      </p:cBhvr>
                                      <p:tavLst>
                                        <p:tav tm="0">
                                          <p:val>
                                            <p:fltVal val="0"/>
                                          </p:val>
                                        </p:tav>
                                        <p:tav tm="100000">
                                          <p:val>
                                            <p:strVal val="#ppt_w"/>
                                          </p:val>
                                        </p:tav>
                                      </p:tavLst>
                                    </p:anim>
                                    <p:anim calcmode="lin" valueType="num">
                                      <p:cBhvr>
                                        <p:cTn id="58" dur="1000" fill="hold"/>
                                        <p:tgtEl>
                                          <p:spTgt spid="17"/>
                                        </p:tgtEl>
                                        <p:attrNameLst>
                                          <p:attrName>ppt_h</p:attrName>
                                        </p:attrNameLst>
                                      </p:cBhvr>
                                      <p:tavLst>
                                        <p:tav tm="0">
                                          <p:val>
                                            <p:fltVal val="0"/>
                                          </p:val>
                                        </p:tav>
                                        <p:tav tm="100000">
                                          <p:val>
                                            <p:strVal val="#ppt_h"/>
                                          </p:val>
                                        </p:tav>
                                      </p:tavLst>
                                    </p:anim>
                                    <p:anim calcmode="lin" valueType="num">
                                      <p:cBhvr>
                                        <p:cTn id="59" dur="1000" fill="hold"/>
                                        <p:tgtEl>
                                          <p:spTgt spid="17"/>
                                        </p:tgtEl>
                                        <p:attrNameLst>
                                          <p:attrName>style.rotation</p:attrName>
                                        </p:attrNameLst>
                                      </p:cBhvr>
                                      <p:tavLst>
                                        <p:tav tm="0">
                                          <p:val>
                                            <p:fltVal val="90"/>
                                          </p:val>
                                        </p:tav>
                                        <p:tav tm="100000">
                                          <p:val>
                                            <p:fltVal val="0"/>
                                          </p:val>
                                        </p:tav>
                                      </p:tavLst>
                                    </p:anim>
                                    <p:animEffect transition="in" filter="fade">
                                      <p:cBhvr>
                                        <p:cTn id="60" dur="1000"/>
                                        <p:tgtEl>
                                          <p:spTgt spid="17"/>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1000" fill="hold"/>
                                        <p:tgtEl>
                                          <p:spTgt spid="19"/>
                                        </p:tgtEl>
                                        <p:attrNameLst>
                                          <p:attrName>ppt_w</p:attrName>
                                        </p:attrNameLst>
                                      </p:cBhvr>
                                      <p:tavLst>
                                        <p:tav tm="0">
                                          <p:val>
                                            <p:fltVal val="0"/>
                                          </p:val>
                                        </p:tav>
                                        <p:tav tm="100000">
                                          <p:val>
                                            <p:strVal val="#ppt_w"/>
                                          </p:val>
                                        </p:tav>
                                      </p:tavLst>
                                    </p:anim>
                                    <p:anim calcmode="lin" valueType="num">
                                      <p:cBhvr>
                                        <p:cTn id="64" dur="1000" fill="hold"/>
                                        <p:tgtEl>
                                          <p:spTgt spid="19"/>
                                        </p:tgtEl>
                                        <p:attrNameLst>
                                          <p:attrName>ppt_h</p:attrName>
                                        </p:attrNameLst>
                                      </p:cBhvr>
                                      <p:tavLst>
                                        <p:tav tm="0">
                                          <p:val>
                                            <p:fltVal val="0"/>
                                          </p:val>
                                        </p:tav>
                                        <p:tav tm="100000">
                                          <p:val>
                                            <p:strVal val="#ppt_h"/>
                                          </p:val>
                                        </p:tav>
                                      </p:tavLst>
                                    </p:anim>
                                    <p:anim calcmode="lin" valueType="num">
                                      <p:cBhvr>
                                        <p:cTn id="65" dur="1000" fill="hold"/>
                                        <p:tgtEl>
                                          <p:spTgt spid="19"/>
                                        </p:tgtEl>
                                        <p:attrNameLst>
                                          <p:attrName>style.rotation</p:attrName>
                                        </p:attrNameLst>
                                      </p:cBhvr>
                                      <p:tavLst>
                                        <p:tav tm="0">
                                          <p:val>
                                            <p:fltVal val="90"/>
                                          </p:val>
                                        </p:tav>
                                        <p:tav tm="100000">
                                          <p:val>
                                            <p:fltVal val="0"/>
                                          </p:val>
                                        </p:tav>
                                      </p:tavLst>
                                    </p:anim>
                                    <p:animEffect transition="in" filter="fade">
                                      <p:cBhvr>
                                        <p:cTn id="66" dur="10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1" grpId="0"/>
      <p:bldP spid="13" grpId="0"/>
      <p:bldP spid="15" grpId="0"/>
      <p:bldP spid="17" grpId="0"/>
      <p:bldP spid="19" grpId="0"/>
      <p:bldP spid="2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l="9399" t="9386" r="9743" b="22476"/>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9144000" y="1664438"/>
            <a:ext cx="4267200" cy="910506"/>
          </a:xfrm>
          <a:prstGeom prst="rect">
            <a:avLst/>
          </a:prstGeom>
        </p:spPr>
        <p:txBody>
          <a:bodyPr wrap="square" lIns="0" tIns="0" rIns="0" bIns="0" rtlCol="0" anchor="t">
            <a:spAutoFit/>
          </a:bodyPr>
          <a:lstStyle/>
          <a:p>
            <a:pPr algn="l">
              <a:lnSpc>
                <a:spcPts val="7123"/>
              </a:lnSpc>
            </a:pPr>
            <a:r>
              <a:rPr lang="zh-CN" altLang="en-US" sz="6305" dirty="0">
                <a:solidFill>
                  <a:srgbClr val="3D3D3D"/>
                </a:solidFill>
                <a:ea typeface="字由点字典黑 35J Bold"/>
              </a:rPr>
              <a:t>卡尔曼滤波</a:t>
            </a:r>
            <a:endParaRPr lang="en-US" sz="6305" dirty="0">
              <a:solidFill>
                <a:srgbClr val="3D3D3D"/>
              </a:solidFill>
              <a:ea typeface="字由点字典黑 35J Bold"/>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95446" y="2154958"/>
            <a:ext cx="1914661" cy="1914661"/>
          </a:xfrm>
          <a:prstGeom prst="rect">
            <a:avLst/>
          </a:prstGeom>
        </p:spPr>
      </p:pic>
      <p:sp>
        <p:nvSpPr>
          <p:cNvPr id="5" name="TextBox 5"/>
          <p:cNvSpPr txBox="1"/>
          <p:nvPr/>
        </p:nvSpPr>
        <p:spPr>
          <a:xfrm>
            <a:off x="5695577" y="1527780"/>
            <a:ext cx="2253504" cy="2184293"/>
          </a:xfrm>
          <a:prstGeom prst="rect">
            <a:avLst/>
          </a:prstGeom>
        </p:spPr>
        <p:txBody>
          <a:bodyPr lIns="0" tIns="0" rIns="0" bIns="0" rtlCol="0" anchor="t">
            <a:spAutoFit/>
          </a:bodyPr>
          <a:lstStyle/>
          <a:p>
            <a:pPr algn="l">
              <a:lnSpc>
                <a:spcPts val="17279"/>
              </a:lnSpc>
            </a:pPr>
            <a:r>
              <a:rPr lang="en-US" sz="14399" spc="1209">
                <a:solidFill>
                  <a:srgbClr val="000000"/>
                </a:solidFill>
                <a:latin typeface="Anton"/>
              </a:rPr>
              <a:t>02</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87684" y="4762500"/>
            <a:ext cx="8509716" cy="2212209"/>
          </a:xfrm>
          <a:prstGeom prst="rect">
            <a:avLst/>
          </a:prstGeom>
        </p:spPr>
        <p:txBody>
          <a:bodyPr wrap="square" lIns="0" tIns="0" rIns="0" bIns="0" rtlCol="0" anchor="t">
            <a:spAutoFit/>
          </a:bodyPr>
          <a:lstStyle/>
          <a:p>
            <a:pPr algn="l">
              <a:lnSpc>
                <a:spcPts val="2940"/>
              </a:lnSpc>
            </a:pPr>
            <a:r>
              <a:rPr lang="zh-CN" altLang="en-US" sz="2100" dirty="0">
                <a:solidFill>
                  <a:srgbClr val="707070"/>
                </a:solidFill>
                <a:ea typeface="字由点字典黑 65J"/>
              </a:rPr>
              <a:t>卡尔曼滤波（</a:t>
            </a:r>
            <a:r>
              <a:rPr lang="en-US" altLang="zh-CN" sz="2100" dirty="0">
                <a:solidFill>
                  <a:srgbClr val="707070"/>
                </a:solidFill>
                <a:ea typeface="字由点字典黑 65J"/>
              </a:rPr>
              <a:t>Kalman filtering</a:t>
            </a:r>
            <a:r>
              <a:rPr lang="zh-CN" altLang="en-US" sz="2100" dirty="0">
                <a:solidFill>
                  <a:srgbClr val="707070"/>
                </a:solidFill>
                <a:ea typeface="字由点字典黑 65J"/>
              </a:rPr>
              <a:t>）是一种利用线性系统状态方程，通过系统输入输出观测数据，对系统状态进行最优估计的算法，主要应用于估计非平稳随机信号。卡尔曼滤波采用递推算法，利用前一时刻的估计值和当前时刻的新的观测值，实现自动跟踪随机信号统计特性的非平稳变化的功能，在估计的同时滤去了其他噪声信号，起到了对随机信号滤波的作用。</a:t>
            </a:r>
            <a:endParaRPr lang="en-US" sz="2100" dirty="0">
              <a:solidFill>
                <a:srgbClr val="707070"/>
              </a:solidFill>
              <a:ea typeface="字由点字典黑 65J"/>
            </a:endParaRPr>
          </a:p>
        </p:txBody>
      </p:sp>
      <p:pic>
        <p:nvPicPr>
          <p:cNvPr id="3" name="Picture 3"/>
          <p:cNvPicPr>
            <a:picLocks noChangeAspect="1"/>
          </p:cNvPicPr>
          <p:nvPr/>
        </p:nvPicPr>
        <p:blipFill>
          <a:blip r:embed="rId2"/>
          <a:srcRect l="40509" r="10655"/>
          <a:stretch>
            <a:fillRect/>
          </a:stretch>
        </p:blipFill>
        <p:spPr>
          <a:xfrm>
            <a:off x="-193117" y="0"/>
            <a:ext cx="7665820" cy="10458450"/>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42287" y="1517954"/>
            <a:ext cx="1728404" cy="1728404"/>
          </a:xfrm>
          <a:prstGeom prst="rect">
            <a:avLst/>
          </a:prstGeom>
        </p:spPr>
      </p:pic>
      <p:sp>
        <p:nvSpPr>
          <p:cNvPr id="5" name="TextBox 5"/>
          <p:cNvSpPr txBox="1"/>
          <p:nvPr/>
        </p:nvSpPr>
        <p:spPr>
          <a:xfrm>
            <a:off x="8787684" y="2847261"/>
            <a:ext cx="8988082" cy="883920"/>
          </a:xfrm>
          <a:prstGeom prst="rect">
            <a:avLst/>
          </a:prstGeom>
        </p:spPr>
        <p:txBody>
          <a:bodyPr lIns="0" tIns="0" rIns="0" bIns="0" rtlCol="0" anchor="t">
            <a:spAutoFit/>
          </a:bodyPr>
          <a:lstStyle/>
          <a:p>
            <a:pPr algn="l">
              <a:lnSpc>
                <a:spcPts val="6720"/>
              </a:lnSpc>
            </a:pPr>
            <a:r>
              <a:rPr lang="zh-CN" altLang="en-US" sz="6400" spc="198" dirty="0">
                <a:solidFill>
                  <a:srgbClr val="3D3D3D"/>
                </a:solidFill>
                <a:latin typeface="Open Sans Light Bold"/>
              </a:rPr>
              <a:t>卡尔曼滤波</a:t>
            </a:r>
            <a:r>
              <a:rPr lang="en-US" altLang="zh-CN" sz="6400" spc="198" dirty="0">
                <a:solidFill>
                  <a:srgbClr val="3D3D3D"/>
                </a:solidFill>
                <a:latin typeface="Open Sans Light Bold"/>
              </a:rPr>
              <a:t>(KF)</a:t>
            </a:r>
            <a:endParaRPr lang="en-US" sz="6400" spc="198" dirty="0">
              <a:solidFill>
                <a:srgbClr val="3D3D3D"/>
              </a:solidFill>
              <a:latin typeface="Open Sans Light Bold"/>
            </a:endParaRPr>
          </a:p>
        </p:txBody>
      </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16739537" y="2178893"/>
            <a:ext cx="1007396" cy="46194"/>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16937954" y="1757592"/>
            <a:ext cx="1000528" cy="45879"/>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293" y="3048000"/>
            <a:ext cx="4191000" cy="4191000"/>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43243" y="6050187"/>
            <a:ext cx="920251" cy="920251"/>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5298871" y="6115770"/>
            <a:ext cx="1025242" cy="47012"/>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4976507" y="6753807"/>
            <a:ext cx="1025242" cy="47012"/>
          </a:xfrm>
          <a:prstGeom prst="rect">
            <a:avLst/>
          </a:prstGeom>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卡尔曼滤波的递推表达</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01</a:t>
            </a:r>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93D608D1-4C6B-458E-9D0C-F871BD120045}"/>
                  </a:ext>
                </a:extLst>
              </p:cNvPr>
              <p:cNvSpPr txBox="1"/>
              <p:nvPr/>
            </p:nvSpPr>
            <p:spPr>
              <a:xfrm>
                <a:off x="2997391" y="3321701"/>
                <a:ext cx="9144000" cy="1567801"/>
              </a:xfrm>
              <a:prstGeom prst="rect">
                <a:avLst/>
              </a:prstGeom>
              <a:noFill/>
            </p:spPr>
            <p:txBody>
              <a:bodyPr wrap="square">
                <a:spAutoFit/>
              </a:bodyPr>
              <a:lstStyle/>
              <a:p>
                <a:pPr indent="266700"/>
                <a:r>
                  <a:rPr lang="zh-CN" altLang="zh-CN" sz="1800" b="1" dirty="0">
                    <a:effectLst/>
                    <a:latin typeface="等线" panose="02010600030101010101" pitchFamily="2" charset="-122"/>
                    <a:ea typeface="等线" panose="02010600030101010101" pitchFamily="2" charset="-122"/>
                    <a:cs typeface="Times New Roman" panose="02020603050405020304" pitchFamily="18" charset="0"/>
                  </a:rPr>
                  <a:t>信号模型：</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a:p>
                <a:pPr indent="266700"/>
                <a14:m>
                  <m:oMathPara xmlns:m="http://schemas.openxmlformats.org/officeDocument/2006/math">
                    <m:oMathParaPr>
                      <m:jc m:val="centerGroup"/>
                    </m:oMathParaPr>
                    <m:oMath xmlns:m="http://schemas.openxmlformats.org/officeDocument/2006/math">
                      <m:r>
                        <a:rPr lang="en-US" altLang="zh-CN" sz="1800" b="1" i="1" smtClean="0">
                          <a:effectLst/>
                          <a:latin typeface="Cambria Math" panose="02040503050406030204" pitchFamily="18" charset="0"/>
                          <a:ea typeface="等线" panose="02010600030101010101" pitchFamily="2" charset="-122"/>
                          <a:cs typeface="Times New Roman" panose="02020603050405020304" pitchFamily="18" charset="0"/>
                        </a:rPr>
                        <m:t>𝒔</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𝑭</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𝒔</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𝝎</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𝒔</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    </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e>
                        </m:d>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sup>
                    </m:sSup>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维信号向量；</a:t>
                </a:r>
                <a14:m>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𝝎</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维服从高斯分布的零均值白噪声向量。</a:t>
                </a:r>
                <a14:m>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𝑭</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为时序</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k-1</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到时序</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k</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的一步转移</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n</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矩阵。</a:t>
                </a:r>
              </a:p>
            </p:txBody>
          </p:sp>
        </mc:Choice>
        <mc:Fallback>
          <p:sp>
            <p:nvSpPr>
              <p:cNvPr id="20" name="文本框 19">
                <a:extLst>
                  <a:ext uri="{FF2B5EF4-FFF2-40B4-BE49-F238E27FC236}">
                    <a16:creationId xmlns:a16="http://schemas.microsoft.com/office/drawing/2014/main" id="{93D608D1-4C6B-458E-9D0C-F871BD120045}"/>
                  </a:ext>
                </a:extLst>
              </p:cNvPr>
              <p:cNvSpPr txBox="1">
                <a:spLocks noRot="1" noChangeAspect="1" noMove="1" noResize="1" noEditPoints="1" noAdjustHandles="1" noChangeArrowheads="1" noChangeShapeType="1" noTextEdit="1"/>
              </p:cNvSpPr>
              <p:nvPr/>
            </p:nvSpPr>
            <p:spPr>
              <a:xfrm>
                <a:off x="2997391" y="3321701"/>
                <a:ext cx="9144000" cy="1567801"/>
              </a:xfrm>
              <a:prstGeom prst="rect">
                <a:avLst/>
              </a:prstGeom>
              <a:blipFill>
                <a:blip r:embed="rId7"/>
                <a:stretch>
                  <a:fillRect l="-600" t="-2335" b="-54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3B0696EB-734A-4AA5-B846-7A3146427E03}"/>
                  </a:ext>
                </a:extLst>
              </p:cNvPr>
              <p:cNvSpPr txBox="1"/>
              <p:nvPr/>
            </p:nvSpPr>
            <p:spPr>
              <a:xfrm>
                <a:off x="3003118" y="5246386"/>
                <a:ext cx="9144000" cy="1567801"/>
              </a:xfrm>
              <a:prstGeom prst="rect">
                <a:avLst/>
              </a:prstGeom>
              <a:noFill/>
            </p:spPr>
            <p:txBody>
              <a:bodyPr wrap="square">
                <a:spAutoFit/>
              </a:bodyPr>
              <a:lstStyle/>
              <a:p>
                <a:pPr indent="266700"/>
                <a:r>
                  <a:rPr lang="zh-CN" altLang="zh-CN" sz="1800" b="1" dirty="0">
                    <a:effectLst/>
                    <a:latin typeface="等线" panose="02010600030101010101" pitchFamily="2" charset="-122"/>
                    <a:ea typeface="等线" panose="02010600030101010101" pitchFamily="2" charset="-122"/>
                    <a:cs typeface="Times New Roman" panose="02020603050405020304" pitchFamily="18" charset="0"/>
                  </a:rPr>
                  <a:t>观测模型：</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14:m>
                  <m:oMathPara xmlns:m="http://schemas.openxmlformats.org/officeDocument/2006/math">
                    <m:oMathParaPr>
                      <m:jc m:val="centerGroup"/>
                    </m:oMathParaPr>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𝑪</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𝒔</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𝒏</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    </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𝑚</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e>
                        </m:d>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sup>
                    </m:sSup>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维信号向量；</a:t>
                </a:r>
                <a14:m>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𝒏</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维服从高斯分布的零均值白噪声向量。</a:t>
                </a:r>
                <a14:m>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𝑪</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m</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的观测矩阵。</a:t>
                </a:r>
              </a:p>
            </p:txBody>
          </p:sp>
        </mc:Choice>
        <mc:Fallback>
          <p:sp>
            <p:nvSpPr>
              <p:cNvPr id="22" name="文本框 21">
                <a:extLst>
                  <a:ext uri="{FF2B5EF4-FFF2-40B4-BE49-F238E27FC236}">
                    <a16:creationId xmlns:a16="http://schemas.microsoft.com/office/drawing/2014/main" id="{3B0696EB-734A-4AA5-B846-7A3146427E03}"/>
                  </a:ext>
                </a:extLst>
              </p:cNvPr>
              <p:cNvSpPr txBox="1">
                <a:spLocks noRot="1" noChangeAspect="1" noMove="1" noResize="1" noEditPoints="1" noAdjustHandles="1" noChangeArrowheads="1" noChangeShapeType="1" noTextEdit="1"/>
              </p:cNvSpPr>
              <p:nvPr/>
            </p:nvSpPr>
            <p:spPr>
              <a:xfrm>
                <a:off x="3003118" y="5246386"/>
                <a:ext cx="9144000" cy="1567801"/>
              </a:xfrm>
              <a:prstGeom prst="rect">
                <a:avLst/>
              </a:prstGeom>
              <a:blipFill>
                <a:blip r:embed="rId8"/>
                <a:stretch>
                  <a:fillRect l="-600" t="-2335" b="-54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F4B396AF-3623-4B4D-A53C-0AC9D46D7C91}"/>
                  </a:ext>
                </a:extLst>
              </p:cNvPr>
              <p:cNvSpPr txBox="1"/>
              <p:nvPr/>
            </p:nvSpPr>
            <p:spPr>
              <a:xfrm>
                <a:off x="2997391" y="7263107"/>
                <a:ext cx="9144000" cy="1040093"/>
              </a:xfrm>
              <a:prstGeom prst="rect">
                <a:avLst/>
              </a:prstGeom>
              <a:noFill/>
            </p:spPr>
            <p:txBody>
              <a:bodyPr wrap="square">
                <a:spAutoFit/>
              </a:bodyPr>
              <a:lstStyle/>
              <a:p>
                <a:pPr indent="266700"/>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对于以这种方式估计的模型，其核心目标是使估计值和真实值的均方误差最小，即</a:t>
                </a:r>
              </a:p>
              <a:p>
                <a:pPr indent="266700"/>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𝑚𝑖𝑛</m:t>
                      </m:r>
                      <m:nary>
                        <m:naryPr>
                          <m:chr m:val="∑"/>
                          <m:limLoc m:val="undOvr"/>
                          <m:subHide m:val="on"/>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𝐸</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e>
                                  </m:acc>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e>
                              </m:d>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=1,2,⋯, </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oMath>
                  </m:oMathPara>
                </a14:m>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24" name="文本框 23">
                <a:extLst>
                  <a:ext uri="{FF2B5EF4-FFF2-40B4-BE49-F238E27FC236}">
                    <a16:creationId xmlns:a16="http://schemas.microsoft.com/office/drawing/2014/main" id="{F4B396AF-3623-4B4D-A53C-0AC9D46D7C91}"/>
                  </a:ext>
                </a:extLst>
              </p:cNvPr>
              <p:cNvSpPr txBox="1">
                <a:spLocks noRot="1" noChangeAspect="1" noMove="1" noResize="1" noEditPoints="1" noAdjustHandles="1" noChangeArrowheads="1" noChangeShapeType="1" noTextEdit="1"/>
              </p:cNvSpPr>
              <p:nvPr/>
            </p:nvSpPr>
            <p:spPr>
              <a:xfrm>
                <a:off x="2997391" y="7263107"/>
                <a:ext cx="9144000" cy="1040093"/>
              </a:xfrm>
              <a:prstGeom prst="rect">
                <a:avLst/>
              </a:prstGeom>
              <a:blipFill>
                <a:blip r:embed="rId9"/>
                <a:stretch>
                  <a:fillRect t="-29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016378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8021D5DD-9BD7-4B3F-9CF3-D6DF3861E9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37" y="1120079"/>
            <a:ext cx="1588090" cy="1588090"/>
          </a:xfrm>
          <a:prstGeom prst="rect">
            <a:avLst/>
          </a:prstGeom>
        </p:spPr>
      </p:pic>
      <p:sp>
        <p:nvSpPr>
          <p:cNvPr id="8" name="TextBox 8"/>
          <p:cNvSpPr txBox="1"/>
          <p:nvPr/>
        </p:nvSpPr>
        <p:spPr>
          <a:xfrm>
            <a:off x="3294292" y="2503846"/>
            <a:ext cx="7678508" cy="429798"/>
          </a:xfrm>
          <a:prstGeom prst="rect">
            <a:avLst/>
          </a:prstGeom>
        </p:spPr>
        <p:txBody>
          <a:bodyPr wrap="square" lIns="0" tIns="0" rIns="0" bIns="0" rtlCol="0" anchor="t">
            <a:spAutoFit/>
          </a:bodyPr>
          <a:lstStyle/>
          <a:p>
            <a:pPr>
              <a:lnSpc>
                <a:spcPts val="3264"/>
              </a:lnSpc>
            </a:pPr>
            <a:r>
              <a:rPr lang="zh-CN" altLang="en-US" sz="3200" dirty="0">
                <a:solidFill>
                  <a:srgbClr val="3D3D3D"/>
                </a:solidFill>
                <a:ea typeface="字由点字典黑 35J Bold"/>
              </a:rPr>
              <a:t>卡尔曼滤波的估计过程</a:t>
            </a:r>
            <a:endParaRPr lang="en-US" sz="3200" dirty="0">
              <a:solidFill>
                <a:srgbClr val="3D3D3D"/>
              </a:solidFill>
              <a:ea typeface="字由点字典黑 35J Bold"/>
            </a:endParaRPr>
          </a:p>
        </p:txBody>
      </p:sp>
      <p:pic>
        <p:nvPicPr>
          <p:cNvPr id="11" name="Picture 6">
            <a:extLst>
              <a:ext uri="{FF2B5EF4-FFF2-40B4-BE49-F238E27FC236}">
                <a16:creationId xmlns:a16="http://schemas.microsoft.com/office/drawing/2014/main" id="{9FE84E34-8B6D-467C-A57B-2B49204E91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258064" y="2508532"/>
            <a:ext cx="1007396" cy="46194"/>
          </a:xfrm>
          <a:prstGeom prst="rect">
            <a:avLst/>
          </a:prstGeom>
        </p:spPr>
      </p:pic>
      <p:pic>
        <p:nvPicPr>
          <p:cNvPr id="12" name="Picture 7">
            <a:extLst>
              <a:ext uri="{FF2B5EF4-FFF2-40B4-BE49-F238E27FC236}">
                <a16:creationId xmlns:a16="http://schemas.microsoft.com/office/drawing/2014/main" id="{21290091-A99A-407C-BA2E-A189029B4F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746" b="47348"/>
          <a:stretch>
            <a:fillRect/>
          </a:stretch>
        </p:blipFill>
        <p:spPr>
          <a:xfrm rot="-3014790">
            <a:off x="2456481" y="2087231"/>
            <a:ext cx="1000528" cy="45879"/>
          </a:xfrm>
          <a:prstGeom prst="rect">
            <a:avLst/>
          </a:prstGeom>
        </p:spPr>
      </p:pic>
      <p:sp>
        <p:nvSpPr>
          <p:cNvPr id="29" name="TextBox 5">
            <a:extLst>
              <a:ext uri="{FF2B5EF4-FFF2-40B4-BE49-F238E27FC236}">
                <a16:creationId xmlns:a16="http://schemas.microsoft.com/office/drawing/2014/main" id="{57238DF8-72DF-4F0F-9E90-178A89CF494B}"/>
              </a:ext>
            </a:extLst>
          </p:cNvPr>
          <p:cNvSpPr txBox="1"/>
          <p:nvPr/>
        </p:nvSpPr>
        <p:spPr>
          <a:xfrm>
            <a:off x="1911167" y="653823"/>
            <a:ext cx="1086224" cy="1865767"/>
          </a:xfrm>
          <a:prstGeom prst="rect">
            <a:avLst/>
          </a:prstGeom>
        </p:spPr>
        <p:txBody>
          <a:bodyPr wrap="square" lIns="0" tIns="0" rIns="0" bIns="0" rtlCol="0" anchor="t">
            <a:spAutoFit/>
          </a:bodyPr>
          <a:lstStyle/>
          <a:p>
            <a:pPr algn="l">
              <a:lnSpc>
                <a:spcPts val="17279"/>
              </a:lnSpc>
            </a:pPr>
            <a:r>
              <a:rPr lang="en-US" sz="6000" spc="1209" dirty="0">
                <a:solidFill>
                  <a:schemeClr val="bg1">
                    <a:lumMod val="50000"/>
                  </a:schemeClr>
                </a:solidFill>
                <a:latin typeface="Anton"/>
              </a:rPr>
              <a:t>02</a:t>
            </a:r>
          </a:p>
        </p:txBody>
      </p:sp>
      <p:sp>
        <p:nvSpPr>
          <p:cNvPr id="20" name="文本框 19">
            <a:extLst>
              <a:ext uri="{FF2B5EF4-FFF2-40B4-BE49-F238E27FC236}">
                <a16:creationId xmlns:a16="http://schemas.microsoft.com/office/drawing/2014/main" id="{93D608D1-4C6B-458E-9D0C-F871BD120045}"/>
              </a:ext>
            </a:extLst>
          </p:cNvPr>
          <p:cNvSpPr txBox="1"/>
          <p:nvPr/>
        </p:nvSpPr>
        <p:spPr>
          <a:xfrm>
            <a:off x="2997391" y="3321701"/>
            <a:ext cx="9144000" cy="1754326"/>
          </a:xfrm>
          <a:prstGeom prst="rect">
            <a:avLst/>
          </a:prstGeom>
          <a:noFill/>
        </p:spPr>
        <p:txBody>
          <a:bodyPr wrap="square">
            <a:spAutoFit/>
          </a:bodyPr>
          <a:lstStyle/>
          <a:p>
            <a:pPr indent="266700"/>
            <a:r>
              <a:rPr lang="zh-CN" altLang="en-US" b="1" dirty="0">
                <a:latin typeface="等线" panose="02010600030101010101" pitchFamily="2" charset="-122"/>
                <a:ea typeface="等线" panose="02010600030101010101" pitchFamily="2" charset="-122"/>
                <a:cs typeface="Times New Roman" panose="02020603050405020304" pitchFamily="18" charset="0"/>
              </a:rPr>
              <a:t>第一步</a:t>
            </a:r>
            <a:r>
              <a:rPr lang="zh-CN" altLang="zh-CN" sz="1800" b="1"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b="1" dirty="0">
              <a:effectLst/>
              <a:latin typeface="等线" panose="02010600030101010101" pitchFamily="2" charset="-122"/>
              <a:ea typeface="等线" panose="02010600030101010101" pitchFamily="2" charset="-122"/>
              <a:cs typeface="Times New Roman" panose="02020603050405020304" pitchFamily="18" charset="0"/>
            </a:endParaRPr>
          </a:p>
          <a:p>
            <a:pPr indent="266700"/>
            <a:endParaRPr lang="en-US" altLang="zh-CN" sz="1800" b="1" dirty="0">
              <a:effectLst/>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en-US" b="1" dirty="0">
                <a:latin typeface="等线" panose="02010600030101010101" pitchFamily="2" charset="-122"/>
                <a:ea typeface="等线" panose="02010600030101010101" pitchFamily="2" charset="-122"/>
                <a:cs typeface="Times New Roman" panose="02020603050405020304" pitchFamily="18" charset="0"/>
              </a:rPr>
              <a:t>第二步：</a:t>
            </a:r>
            <a:endParaRPr lang="en-US" altLang="zh-CN" b="1" dirty="0">
              <a:latin typeface="等线" panose="02010600030101010101" pitchFamily="2" charset="-122"/>
              <a:ea typeface="等线" panose="02010600030101010101" pitchFamily="2" charset="-122"/>
              <a:cs typeface="Times New Roman" panose="02020603050405020304" pitchFamily="18" charset="0"/>
            </a:endParaRPr>
          </a:p>
          <a:p>
            <a:pPr indent="266700"/>
            <a:endParaRPr lang="en-US" altLang="zh-CN" b="1" dirty="0">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en-US" b="1" dirty="0">
                <a:latin typeface="等线" panose="02010600030101010101" pitchFamily="2" charset="-122"/>
                <a:ea typeface="等线" panose="02010600030101010101" pitchFamily="2" charset="-122"/>
                <a:cs typeface="Times New Roman" panose="02020603050405020304" pitchFamily="18" charset="0"/>
              </a:rPr>
              <a:t>第三步：</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a:p>
            <a:pPr indent="266700"/>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B50AFAF-F44A-4982-8124-A114B564B930}"/>
              </a:ext>
            </a:extLst>
          </p:cNvPr>
          <p:cNvSpPr txBox="1"/>
          <p:nvPr/>
        </p:nvSpPr>
        <p:spPr>
          <a:xfrm>
            <a:off x="4114800" y="3331064"/>
            <a:ext cx="9144000"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计算预测值、预测值和真实值之间误差协方差矩阵</a:t>
            </a:r>
            <a:endParaRPr lang="zh-CN" altLang="en-US" dirty="0"/>
          </a:p>
        </p:txBody>
      </p:sp>
      <p:sp>
        <p:nvSpPr>
          <p:cNvPr id="14" name="文本框 13">
            <a:extLst>
              <a:ext uri="{FF2B5EF4-FFF2-40B4-BE49-F238E27FC236}">
                <a16:creationId xmlns:a16="http://schemas.microsoft.com/office/drawing/2014/main" id="{22F8F717-5127-4BED-9659-5219CD4E5E3C}"/>
              </a:ext>
            </a:extLst>
          </p:cNvPr>
          <p:cNvSpPr txBox="1"/>
          <p:nvPr/>
        </p:nvSpPr>
        <p:spPr>
          <a:xfrm>
            <a:off x="4114800" y="3864245"/>
            <a:ext cx="9144000"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计算卡尔曼增益矩阵</a:t>
            </a:r>
            <a:r>
              <a:rPr lang="en-US" altLang="zh-CN" sz="1800" dirty="0">
                <a:effectLst/>
                <a:ea typeface="等线" panose="02010600030101010101" pitchFamily="2" charset="-122"/>
                <a:cs typeface="Times New Roman" panose="02020603050405020304" pitchFamily="18" charset="0"/>
              </a:rPr>
              <a:t>B</a:t>
            </a:r>
            <a:endParaRPr lang="zh-CN" altLang="en-US" dirty="0"/>
          </a:p>
        </p:txBody>
      </p:sp>
      <p:sp>
        <p:nvSpPr>
          <p:cNvPr id="15" name="文本框 14">
            <a:extLst>
              <a:ext uri="{FF2B5EF4-FFF2-40B4-BE49-F238E27FC236}">
                <a16:creationId xmlns:a16="http://schemas.microsoft.com/office/drawing/2014/main" id="{DC35D3FD-3E2D-4FF6-9FDC-D4EBE7344AA1}"/>
              </a:ext>
            </a:extLst>
          </p:cNvPr>
          <p:cNvSpPr txBox="1"/>
          <p:nvPr/>
        </p:nvSpPr>
        <p:spPr>
          <a:xfrm>
            <a:off x="4114800" y="4406398"/>
            <a:ext cx="9144000"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得到估计值</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 </a:t>
            </a:r>
            <a:r>
              <a:rPr lang="zh-CN" altLang="en-US" sz="1800" dirty="0">
                <a:effectLst/>
                <a:ea typeface="等线" panose="02010600030101010101" pitchFamily="2" charset="-122"/>
                <a:cs typeface="Times New Roman" panose="02020603050405020304" pitchFamily="18" charset="0"/>
              </a:rPr>
              <a:t>并</a:t>
            </a:r>
            <a:r>
              <a:rPr lang="zh-CN" altLang="zh-CN" sz="1800" dirty="0">
                <a:effectLst/>
                <a:ea typeface="等线" panose="02010600030101010101" pitchFamily="2" charset="-122"/>
                <a:cs typeface="Times New Roman" panose="02020603050405020304" pitchFamily="18" charset="0"/>
              </a:rPr>
              <a:t>计算估计值和真实值之间的误差协方差矩阵</a:t>
            </a:r>
            <a:endParaRPr lang="zh-CN" altLang="en-US" dirty="0"/>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F1821925-3002-4F10-A2FD-1F1C8D9FEA42}"/>
                  </a:ext>
                </a:extLst>
              </p:cNvPr>
              <p:cNvSpPr txBox="1"/>
              <p:nvPr/>
            </p:nvSpPr>
            <p:spPr>
              <a:xfrm>
                <a:off x="2956745" y="5248848"/>
                <a:ext cx="9144000" cy="3288401"/>
              </a:xfrm>
              <a:prstGeom prst="rect">
                <a:avLst/>
              </a:prstGeom>
              <a:noFill/>
            </p:spPr>
            <p:txBody>
              <a:bodyPr wrap="square">
                <a:spAutoFit/>
              </a:bodyPr>
              <a:lstStyle/>
              <a:p>
                <a:pPr indent="266700"/>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设</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k</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时刻的系统协方差矩阵，则有</a:t>
                </a:r>
                <a:endParaRPr lang="en-US"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14:m>
                  <m:oMathPara xmlns:m="http://schemas.openxmlformats.org/officeDocument/2006/math">
                    <m:oMathParaPr>
                      <m:jc m:val="centerGroup"/>
                    </m:oMathParaPr>
                    <m:oMath xmlns:m="http://schemas.openxmlformats.org/officeDocument/2006/math">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e>
                            <m:e>
                              <m:acc>
                                <m:acc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zh-CN" altLang="en-US" sz="18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a:effectLst/>
                                      <a:latin typeface="Cambria Math" panose="02040503050406030204" pitchFamily="18" charset="0"/>
                                      <a:ea typeface="微软雅黑" panose="020B0503020204020204" pitchFamily="34" charset="-122"/>
                                      <a:cs typeface="微软雅黑" panose="020B0503020204020204" pitchFamily="34" charset="-122"/>
                                    </a:rPr>
                                    <m:t>1</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acc>
                                <m:acc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𝐵</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sup>
                              </m:sSup>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sup>
                                      </m:sSup>
                                    </m:e>
                                  </m:d>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p>
                            </m:e>
                            <m:e>
                              <m:acc>
                                <m:acc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𝐵𝐶</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𝐵𝑥</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𝐵𝐶</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e>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e>
                          </m:eqArr>
                        </m:e>
                      </m:d>
                    </m:oMath>
                  </m:oMathPara>
                </a14:m>
                <a:endParaRPr lang="en-US"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分别表示信号噪声</a:t>
                </a:r>
                <a14:m>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𝝎</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和观测噪声</a:t>
                </a:r>
                <a14:m>
                  <m:oMath xmlns:m="http://schemas.openxmlformats.org/officeDocument/2006/math">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𝒏</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的方差，当给出系统参数和估计的均方误差初值</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时，即可通过以上迭代得到滤去噪声的估计值</a:t>
                </a:r>
                <a14:m>
                  <m:oMath xmlns:m="http://schemas.openxmlformats.org/officeDocument/2006/math">
                    <m:acc>
                      <m:acc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acc>
                  </m:oMath>
                </a14:m>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，从而实现我们想要得到的功能。</a:t>
                </a:r>
              </a:p>
            </p:txBody>
          </p:sp>
        </mc:Choice>
        <mc:Fallback>
          <p:sp>
            <p:nvSpPr>
              <p:cNvPr id="17" name="文本框 16">
                <a:extLst>
                  <a:ext uri="{FF2B5EF4-FFF2-40B4-BE49-F238E27FC236}">
                    <a16:creationId xmlns:a16="http://schemas.microsoft.com/office/drawing/2014/main" id="{F1821925-3002-4F10-A2FD-1F1C8D9FEA42}"/>
                  </a:ext>
                </a:extLst>
              </p:cNvPr>
              <p:cNvSpPr txBox="1">
                <a:spLocks noRot="1" noChangeAspect="1" noMove="1" noResize="1" noEditPoints="1" noAdjustHandles="1" noChangeArrowheads="1" noChangeShapeType="1" noTextEdit="1"/>
              </p:cNvSpPr>
              <p:nvPr/>
            </p:nvSpPr>
            <p:spPr>
              <a:xfrm>
                <a:off x="2956745" y="5248848"/>
                <a:ext cx="9144000" cy="3288401"/>
              </a:xfrm>
              <a:prstGeom prst="rect">
                <a:avLst/>
              </a:prstGeom>
              <a:blipFill>
                <a:blip r:embed="rId7"/>
                <a:stretch>
                  <a:fillRect l="-533" t="-928" b="-20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29251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2654</Words>
  <Application>Microsoft Office PowerPoint</Application>
  <PresentationFormat>自定义</PresentationFormat>
  <Paragraphs>258</Paragraphs>
  <Slides>34</Slides>
  <Notes>20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34</vt:i4>
      </vt:variant>
    </vt:vector>
  </HeadingPairs>
  <TitlesOfParts>
    <vt:vector size="49" baseType="lpstr">
      <vt:lpstr>Anton</vt:lpstr>
      <vt:lpstr>微软雅黑</vt:lpstr>
      <vt:lpstr>等线</vt:lpstr>
      <vt:lpstr>等线 Light</vt:lpstr>
      <vt:lpstr>Open Sans Light</vt:lpstr>
      <vt:lpstr>Open Sans Light Bold</vt:lpstr>
      <vt:lpstr>字由点字典黑 35J</vt:lpstr>
      <vt:lpstr>字由点字典黑 35J Bold</vt:lpstr>
      <vt:lpstr>Cambria Math</vt:lpstr>
      <vt:lpstr>Calibri</vt:lpstr>
      <vt:lpstr>宋体</vt:lpstr>
      <vt:lpstr>Anton Bold</vt:lpstr>
      <vt:lpstr>华文琥珀</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黄黑色几何企业分享中文演示文稿</dc:title>
  <cp:lastModifiedBy>2479466340@qq.com</cp:lastModifiedBy>
  <cp:revision>20</cp:revision>
  <dcterms:created xsi:type="dcterms:W3CDTF">2006-08-16T00:00:00Z</dcterms:created>
  <dcterms:modified xsi:type="dcterms:W3CDTF">2021-06-26T06:28:49Z</dcterms:modified>
  <dc:identifier>DAEicWNfdwk</dc:identifier>
</cp:coreProperties>
</file>